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7" r:id="rId2"/>
    <p:sldId id="288" r:id="rId3"/>
    <p:sldId id="266" r:id="rId4"/>
    <p:sldId id="396" r:id="rId5"/>
    <p:sldId id="393" r:id="rId6"/>
    <p:sldId id="394" r:id="rId7"/>
    <p:sldId id="395" r:id="rId8"/>
    <p:sldId id="398" r:id="rId9"/>
    <p:sldId id="399" r:id="rId10"/>
    <p:sldId id="385" r:id="rId11"/>
    <p:sldId id="388" r:id="rId12"/>
    <p:sldId id="296" r:id="rId13"/>
    <p:sldId id="400" r:id="rId14"/>
    <p:sldId id="358" r:id="rId15"/>
    <p:sldId id="282" r:id="rId16"/>
    <p:sldId id="29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83150" autoAdjust="0"/>
  </p:normalViewPr>
  <p:slideViewPr>
    <p:cSldViewPr>
      <p:cViewPr varScale="1">
        <p:scale>
          <a:sx n="58" d="100"/>
          <a:sy n="58" d="100"/>
        </p:scale>
        <p:origin x="16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ECD18-910D-4A9D-A889-8C95C04B09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AC486-8232-484E-8FB1-9AECEE012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4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r" rtl="1">
              <a:defRPr/>
            </a:pPr>
            <a:r>
              <a:rPr lang="he-IL" b="1" dirty="0" smtClean="0"/>
              <a:t>המפגש הקודם:</a:t>
            </a:r>
          </a:p>
          <a:p>
            <a:pPr algn="r" rtl="1">
              <a:defRPr/>
            </a:pPr>
            <a:r>
              <a:rPr lang="he-IL" b="1" dirty="0" smtClean="0"/>
              <a:t>מטרת</a:t>
            </a:r>
            <a:r>
              <a:rPr lang="he-IL" b="1" baseline="0" dirty="0" smtClean="0"/>
              <a:t> המפגש:</a:t>
            </a:r>
          </a:p>
          <a:p>
            <a:pPr algn="r" rtl="1">
              <a:defRPr/>
            </a:pPr>
            <a:endParaRPr lang="he-IL" b="1" baseline="0" dirty="0" smtClean="0"/>
          </a:p>
          <a:p>
            <a:pPr algn="r" rtl="1">
              <a:defRPr/>
            </a:pPr>
            <a:endParaRPr lang="en-US" b="1" dirty="0" smtClean="0"/>
          </a:p>
          <a:p>
            <a:pPr algn="r" rtl="1">
              <a:defRPr/>
            </a:pPr>
            <a:r>
              <a:rPr lang="he-IL" dirty="0" smtClean="0"/>
              <a:t>זהו השקף שיוצג לילדים בזמן הכניסה.</a:t>
            </a:r>
          </a:p>
          <a:p>
            <a:pPr algn="r" rtl="1">
              <a:defRPr/>
            </a:pPr>
            <a:r>
              <a:rPr lang="he-IL" b="1" dirty="0" smtClean="0"/>
              <a:t>2. קבלת פנים חמה:</a:t>
            </a:r>
          </a:p>
          <a:p>
            <a:pPr algn="r" rtl="1">
              <a:defRPr/>
            </a:pPr>
            <a:r>
              <a:rPr lang="he-IL" dirty="0" smtClean="0"/>
              <a:t>נברך לשלום את הילדים שכבר נכנסו לפעילות ונגיד שאנחנו מחכים לאחרים:</a:t>
            </a:r>
          </a:p>
          <a:p>
            <a:pPr marL="181240" indent="-181240" algn="r" rtl="1">
              <a:buFont typeface="Arial" pitchFamily="34" charset="0"/>
              <a:buChar char="•"/>
              <a:defRPr/>
            </a:pPr>
            <a:r>
              <a:rPr lang="he-IL" dirty="0" smtClean="0"/>
              <a:t>"איזה יופי שבאתם!"</a:t>
            </a:r>
          </a:p>
          <a:p>
            <a:pPr marL="181240" indent="-181240" algn="r" rtl="1">
              <a:buFont typeface="Arial" pitchFamily="34" charset="0"/>
              <a:buChar char="•"/>
              <a:defRPr/>
            </a:pPr>
            <a:r>
              <a:rPr lang="he-IL" dirty="0" smtClean="0"/>
              <a:t>"כל הכבוד שבאתם בזמן!" </a:t>
            </a:r>
            <a:endParaRPr lang="he-IL" i="1" dirty="0" smtClean="0">
              <a:solidFill>
                <a:srgbClr val="7030A0"/>
              </a:solidFill>
            </a:endParaRPr>
          </a:p>
          <a:p>
            <a:pPr algn="r" rtl="1">
              <a:defRPr/>
            </a:pPr>
            <a:endParaRPr lang="he-IL" dirty="0" smtClean="0"/>
          </a:p>
          <a:p>
            <a:pPr algn="r" rtl="1">
              <a:defRPr/>
            </a:pPr>
            <a:r>
              <a:rPr lang="he-IL" dirty="0" smtClean="0"/>
              <a:t>נפנה אל הילדים בשמם, נשאל לשלומם.</a:t>
            </a:r>
          </a:p>
          <a:p>
            <a:pPr marL="171435" indent="-171435" algn="r" rtl="1">
              <a:buFont typeface="Arial" pitchFamily="34" charset="0"/>
              <a:buChar char="•"/>
              <a:defRPr/>
            </a:pPr>
            <a:r>
              <a:rPr lang="he-IL" dirty="0" smtClean="0"/>
              <a:t>אם לצימוד מתנדב אחד בשני ימי הפעילות- "מה שלומכם מאז המפגש הקודם?"</a:t>
            </a:r>
          </a:p>
          <a:p>
            <a:pPr marL="171435" indent="-171435" algn="r" rtl="1">
              <a:buFont typeface="Arial" pitchFamily="34" charset="0"/>
              <a:buChar char="•"/>
              <a:defRPr/>
            </a:pPr>
            <a:r>
              <a:rPr lang="he-IL" dirty="0" smtClean="0"/>
              <a:t>אם לצימוד מתנדב נוסף, יש לשאול "איך היה המפגש הקודם? ___ סיפר/ה לי שהוא/היא ממש נהנה/תה."</a:t>
            </a:r>
          </a:p>
          <a:p>
            <a:pPr algn="r" rtl="1">
              <a:defRPr/>
            </a:pPr>
            <a:r>
              <a:rPr lang="he-IL" dirty="0" smtClean="0"/>
              <a:t>בינתיים, נוודא שהילדים עשו בדיקת שמיעה, שהם שומעים ונשמעים, ומסודרים מבחינה טכנית (הביאו מים, הלכו </a:t>
            </a:r>
            <a:r>
              <a:rPr lang="he-IL" dirty="0" err="1" smtClean="0"/>
              <a:t>לשרותים</a:t>
            </a:r>
            <a:r>
              <a:rPr lang="he-IL" dirty="0" smtClean="0"/>
              <a:t> לפני, סגרו את הטלפונים הניידים). </a:t>
            </a:r>
          </a:p>
          <a:p>
            <a:pPr algn="r" rtl="1">
              <a:defRPr/>
            </a:pPr>
            <a:endParaRPr lang="he-IL" dirty="0" smtClean="0"/>
          </a:p>
          <a:p>
            <a:pPr algn="r" rtl="1">
              <a:defRPr/>
            </a:pPr>
            <a:r>
              <a:rPr lang="he-IL" b="1" dirty="0" smtClean="0"/>
              <a:t>3. נוודא שהילדים מוכנים:</a:t>
            </a:r>
          </a:p>
          <a:p>
            <a:pPr algn="r" rtl="1">
              <a:defRPr/>
            </a:pPr>
            <a:r>
              <a:rPr lang="he-IL" dirty="0" smtClean="0"/>
              <a:t>עשו בדיקת שמיעה, שהם שומעים ונשמעים, ומסודרים מבחינה טכנית (הביאו מים, הלכו </a:t>
            </a:r>
            <a:r>
              <a:rPr lang="he-IL" dirty="0" err="1" smtClean="0"/>
              <a:t>לשרותים</a:t>
            </a:r>
            <a:r>
              <a:rPr lang="he-IL" dirty="0" smtClean="0"/>
              <a:t> לפני, סגרו את הטלפונים הניידים).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נציג את הנוכחים במפגש: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נמצאים איתנו יעל שקראה לעצמה יעלי, עידו ויואב המלך".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rtl="1"/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זהו המפגש הראשון המקוון בין הילדים </a:t>
            </a:r>
            <a:r>
              <a:rPr lang="he-I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לבינכם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e-IL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האוירה</a:t>
            </a:r>
            <a:r>
              <a:rPr lang="he-I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תיקבע על ידכם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שימרו על חיוך ונינוחות גם במקרה של אי הבנות ותקלות. הרגיעו את הילדים במידה והם לא מסתדרים עם הכלים. במיוחד במפגש הראשון-  קחו  בחשבון תקלות טכניות שיגזלו לכם מזמן הפעילות.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rtl="1"/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יכול להיות שבפעמים הראשונות הפתיחה תהיה ארוכה יותר מ-10 דק'. חשוב שלא תילחצו מזה, תנו לילדים את הזמן והמקום להתרגל לכלי ולשאול שאלות. </a:t>
            </a:r>
            <a:r>
              <a:rPr lang="he-I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אימרו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שלחלק מהשאלות הם יקבלו תשובות בהמשך המפגש. </a:t>
            </a:r>
            <a:endParaRPr lang="he-IL" dirty="0" smtClean="0"/>
          </a:p>
          <a:p>
            <a:pPr algn="r" rtl="1">
              <a:defRPr/>
            </a:pPr>
            <a:endParaRPr lang="he-IL" dirty="0" smtClean="0"/>
          </a:p>
          <a:p>
            <a:pPr algn="r" rtl="1">
              <a:defRPr/>
            </a:pPr>
            <a:r>
              <a:rPr lang="he-IL" b="1" dirty="0" smtClean="0"/>
              <a:t>5. ברגע שכולם נכנסו, עוברים לשקף הבא ומתחילים את המפגש. </a:t>
            </a:r>
            <a:endParaRPr lang="en-US" b="1" dirty="0" smtClean="0"/>
          </a:p>
          <a:p>
            <a:pPr algn="r" rtl="1">
              <a:defRPr/>
            </a:pPr>
            <a:endParaRPr lang="en-US" dirty="0" smtClean="0"/>
          </a:p>
          <a:p>
            <a:pPr algn="r" rtl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0D4EC-4908-4667-B488-16139CD4ED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08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לבקש</a:t>
            </a:r>
            <a:r>
              <a:rPr lang="he-IL" baseline="0" dirty="0" smtClean="0"/>
              <a:t> לסמן כוחות שהיו רוצים שיהיו להם באמצעות לחצני </a:t>
            </a:r>
            <a:r>
              <a:rPr lang="he-IL" baseline="0" dirty="0" err="1" smtClean="0"/>
              <a:t>איקונים</a:t>
            </a:r>
            <a:r>
              <a:rPr lang="he-IL" baseline="0" dirty="0" smtClean="0"/>
              <a:t>.</a:t>
            </a:r>
          </a:p>
          <a:p>
            <a:pPr algn="r" rtl="1"/>
            <a:r>
              <a:rPr lang="he-IL" dirty="0" smtClean="0"/>
              <a:t>לכתוב</a:t>
            </a:r>
            <a:r>
              <a:rPr lang="he-IL" baseline="0" dirty="0" smtClean="0"/>
              <a:t> עוד כוחות, אם יש להם רעיונות. </a:t>
            </a:r>
          </a:p>
          <a:p>
            <a:pPr algn="r" rtl="1"/>
            <a:r>
              <a:rPr lang="he-IL" baseline="0" dirty="0" smtClean="0"/>
              <a:t>באתר הבא כל אחד ייצור את דמות גיבור העל שהיה רוצה.</a:t>
            </a:r>
          </a:p>
          <a:p>
            <a:pPr algn="r" rtl="1"/>
            <a:r>
              <a:rPr lang="he-IL" baseline="0" dirty="0" smtClean="0"/>
              <a:t>הקפידו לבחור את הכוחות המיוחדים של גיבור העל שאתם מעצבים. 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C486-8232-484E-8FB1-9AECEE0125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78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b="1" dirty="0" smtClean="0"/>
              <a:t>סיכום: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בפעילות היום עסקנו בכוחות שיש לנו. כוחות מיוחדים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שאולי אפילו לא ידענו שיש לנו. ראינו שאפילו בבניית לגו אנחנו יכולים להביא ולפתח את הכוחות שלנו.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he-I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he-I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e-I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זו ההזדמנות שלכם לחזק ילד/ה על התנהגות חיובית/ התקדמות בהתנהגות.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6BCD-8207-4BB0-8A77-BADABBDB03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0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>
                <a:solidFill>
                  <a:srgbClr val="0070C0"/>
                </a:solidFill>
                <a:latin typeface="Choco" pitchFamily="2" charset="-79"/>
                <a:cs typeface="Choco" pitchFamily="2" charset="-79"/>
              </a:rPr>
              <a:t>בכל מפגש מישהו אחד יספר או יציג במשך 5 דקות משהו שקרוב אליו. </a:t>
            </a:r>
          </a:p>
          <a:p>
            <a:pPr algn="r" rtl="1">
              <a:lnSpc>
                <a:spcPct val="150000"/>
              </a:lnSpc>
            </a:pPr>
            <a:r>
              <a:rPr lang="he-IL" u="sng" dirty="0" smtClean="0">
                <a:solidFill>
                  <a:schemeClr val="accent2"/>
                </a:solidFill>
                <a:latin typeface="Choco" pitchFamily="2" charset="-79"/>
                <a:cs typeface="Choco" pitchFamily="2" charset="-79"/>
              </a:rPr>
              <a:t>דוגמאות: </a:t>
            </a:r>
          </a:p>
          <a:p>
            <a:pPr algn="r" rtl="1">
              <a:lnSpc>
                <a:spcPct val="200000"/>
              </a:lnSpc>
            </a:pP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לספר על </a:t>
            </a:r>
            <a:r>
              <a:rPr lang="he-IL" sz="1200" b="1" u="sng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תחביב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 מיוחד, להראות</a:t>
            </a:r>
            <a:r>
              <a:rPr lang="he-IL" sz="1200" u="sng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 סרטון 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שהוא אוהב, לספר על </a:t>
            </a:r>
            <a:r>
              <a:rPr lang="he-IL" sz="1200" u="sng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תוכנית </a:t>
            </a:r>
            <a:r>
              <a:rPr lang="he-IL" sz="1200" u="sng" dirty="0" err="1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טלויזיה</a:t>
            </a:r>
            <a:r>
              <a:rPr lang="he-IL" sz="1200" u="sng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 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שאוהב ולמה,</a:t>
            </a:r>
            <a:r>
              <a:rPr lang="he-IL" sz="1200" u="sng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עובדה עליו 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שלא גילה עד כה </a:t>
            </a:r>
          </a:p>
          <a:p>
            <a:pPr algn="r" rtl="1">
              <a:lnSpc>
                <a:spcPct val="200000"/>
              </a:lnSpc>
            </a:pP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לחוד </a:t>
            </a:r>
            <a:r>
              <a:rPr lang="he-IL" sz="1200" u="sng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חידה 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,להציג את </a:t>
            </a:r>
            <a:r>
              <a:rPr lang="he-IL" sz="1200" u="sng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המשפחה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 שלו, </a:t>
            </a:r>
            <a:r>
              <a:rPr lang="he-IL" sz="1200" u="sng" dirty="0" smtClean="0">
                <a:solidFill>
                  <a:schemeClr val="accent3">
                    <a:lumMod val="75000"/>
                  </a:schemeClr>
                </a:solidFill>
                <a:cs typeface="Yakov" pitchFamily="2" charset="-79"/>
              </a:rPr>
              <a:t>ציור שצייר ,</a:t>
            </a:r>
            <a:r>
              <a:rPr lang="he-IL" sz="1200" dirty="0" smtClean="0">
                <a:cs typeface="Yakov" pitchFamily="2" charset="-79"/>
              </a:rPr>
              <a:t>(אפשר להביא קודם לרכזת שתסרוק ותעלה לחדר הפעילות)</a:t>
            </a:r>
            <a:endParaRPr lang="en-US" sz="1200" dirty="0" smtClean="0">
              <a:cs typeface="Yakov" pitchFamily="2" charset="-79"/>
            </a:endParaRPr>
          </a:p>
          <a:p>
            <a:pPr algn="r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C1F76-5475-4657-B09A-E8087B059A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7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>
              <a:spcBef>
                <a:spcPct val="0"/>
              </a:spcBef>
            </a:pPr>
            <a:r>
              <a:rPr lang="he-IL" dirty="0" err="1" smtClean="0"/>
              <a:t>ביחרו</a:t>
            </a:r>
            <a:r>
              <a:rPr lang="he-IL" dirty="0" smtClean="0"/>
              <a:t> באפשרות </a:t>
            </a:r>
            <a:r>
              <a:rPr lang="en-US" dirty="0" smtClean="0"/>
              <a:t>pull</a:t>
            </a:r>
            <a:r>
              <a:rPr lang="he-IL" baseline="0" dirty="0" smtClean="0"/>
              <a:t> את השאלון "איך היה לכם היום". </a:t>
            </a:r>
          </a:p>
          <a:p>
            <a:pPr algn="r" rtl="1">
              <a:spcBef>
                <a:spcPct val="0"/>
              </a:spcBef>
            </a:pPr>
            <a:r>
              <a:rPr lang="he-IL" dirty="0" smtClean="0"/>
              <a:t>כל ילד מסמן את תשובתו. </a:t>
            </a:r>
            <a:endParaRPr lang="en-US" dirty="0" smtClean="0"/>
          </a:p>
          <a:p>
            <a:pPr algn="r" rtl="1">
              <a:spcBef>
                <a:spcPct val="0"/>
              </a:spcBef>
            </a:pPr>
            <a:r>
              <a:rPr lang="he-IL" dirty="0" err="1" smtClean="0"/>
              <a:t>אימרו</a:t>
            </a:r>
            <a:r>
              <a:rPr lang="he-IL" dirty="0" smtClean="0"/>
              <a:t> לילדים שלא ניתן לראות איזו תשובה הם מסמנים ולכן הם יכולים להרגיש בנח לסמן את התשובה הנכונה בשבילם.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לא לחשוש אם ילדים מסמנים את אחת התשובות האחרונות. ניתן לשאול למה היה לך כיף או משעמם </a:t>
            </a:r>
            <a:r>
              <a:rPr lang="he-IL" b="0" dirty="0" smtClean="0"/>
              <a:t>ולומר שכל תחושה היא בסדר ומקובלת ושאנו מקווים שבמפגשים הבאים יהיה לכולם מצוין. </a:t>
            </a:r>
          </a:p>
          <a:p>
            <a:pPr algn="r" rtl="1">
              <a:spcBef>
                <a:spcPct val="0"/>
              </a:spcBef>
            </a:pPr>
            <a:endParaRPr lang="he-IL" dirty="0" smtClean="0"/>
          </a:p>
          <a:p>
            <a:pPr algn="r" rtl="1">
              <a:spcBef>
                <a:spcPct val="0"/>
              </a:spcBef>
            </a:pPr>
            <a:r>
              <a:rPr lang="he-IL" dirty="0" smtClean="0"/>
              <a:t>אם ברצונכם להראות לילדים את התוצאה – </a:t>
            </a:r>
            <a:r>
              <a:rPr lang="he-IL" dirty="0" err="1" smtClean="0"/>
              <a:t>ליחצו</a:t>
            </a:r>
            <a:r>
              <a:rPr lang="he-IL" dirty="0" smtClean="0"/>
              <a:t> על </a:t>
            </a:r>
            <a:r>
              <a:rPr lang="en-US" dirty="0" smtClean="0"/>
              <a:t>show result to all</a:t>
            </a:r>
            <a:endParaRPr lang="he-IL" dirty="0" smtClean="0"/>
          </a:p>
          <a:p>
            <a:pPr algn="r" rtl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D593C1-EA11-4E0E-A9BD-43BEF6883C0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04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מלא את הפרטים של המפגש הבא. </a:t>
            </a:r>
          </a:p>
          <a:p>
            <a:pPr algn="r" rtl="1" eaLnBrk="1" hangingPunct="1">
              <a:spcBef>
                <a:spcPct val="0"/>
              </a:spcBef>
            </a:pPr>
            <a:r>
              <a:rPr lang="en-US" smtClean="0"/>
              <a:t> </a:t>
            </a:r>
            <a:endParaRPr lang="he-IL" b="1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3" indent="-285724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8" indent="-228580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7" indent="-228580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7" indent="-228580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4A02159-48AF-456A-9E1B-DE5EF72AD72D}" type="slidenum">
              <a:rPr lang="en-US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3968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b="0" u="none" dirty="0" smtClean="0"/>
              <a:t>את כוכב היום אתה נותן</a:t>
            </a:r>
            <a:r>
              <a:rPr lang="he-IL" b="0" u="none" baseline="0" dirty="0" smtClean="0"/>
              <a:t> רק אם הרכזת הודיעה לך שמי שבחרת הוא הכוכב של המרכז היום. </a:t>
            </a:r>
          </a:p>
          <a:p>
            <a:pPr algn="r" rtl="1"/>
            <a:r>
              <a:rPr lang="he-IL" b="0" u="none" baseline="0" dirty="0" smtClean="0"/>
              <a:t>אם זה קורה- הרכזת תתחבר למחשב שלך, שים את השקופית הזו וכתוב את שם הילד/ה שלו מגיע הכוכב. </a:t>
            </a:r>
          </a:p>
          <a:p>
            <a:pPr algn="r" rtl="1"/>
            <a:r>
              <a:rPr lang="he-IL" b="0" u="none" baseline="0" dirty="0" smtClean="0"/>
              <a:t>נמק את בחירתך בפני המרכז.</a:t>
            </a:r>
          </a:p>
          <a:p>
            <a:pPr algn="r" rtl="1"/>
            <a:r>
              <a:rPr lang="he-IL" b="1" u="sng" baseline="0" dirty="0" smtClean="0"/>
              <a:t>תזכורת:</a:t>
            </a:r>
          </a:p>
          <a:p>
            <a:pPr algn="r" rtl="1"/>
            <a:r>
              <a:rPr lang="he-IL" b="1" u="none" dirty="0" smtClean="0"/>
              <a:t>כאשר אתם נותנים כוכב- שימו לב שאתם מתייחסים רק להתנהגות החיובית שהילד ביצע, ולא לקשיים</a:t>
            </a:r>
            <a:r>
              <a:rPr lang="he-IL" b="1" u="none" baseline="0" dirty="0" smtClean="0"/>
              <a:t> שהיו לו בעבר. לדוגמא- נאמר "נגה מקבלת כוכב משום שהיום התאפקה וחיכתה בסבלנות." (</a:t>
            </a:r>
            <a:r>
              <a:rPr lang="he-IL" b="1" u="sng" baseline="0" dirty="0" smtClean="0"/>
              <a:t>ולא - </a:t>
            </a:r>
            <a:r>
              <a:rPr lang="he-IL" b="1" u="none" baseline="0" dirty="0" smtClean="0"/>
              <a:t>"נגה תמיד מתפרצת אבל היום התאפקה וחיכתה בסבלנות")</a:t>
            </a:r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C486-8232-484E-8FB1-9AECEE0125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3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כמה מילים לסיכום. 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"מאוד נהניתי היום", "שמחתי לראות ש...", היה לי לא נעים כאשר...", "אני מבקש שלפעם הבאה תגיעו בזמן", "אני רואה שהיה לכם כיף היום ואני שמח על כך...".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זה חשוב לילדים לקבל את הפידבק שלכם + את התחושה שלכם.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כל הכבוד!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5BC7-D38B-44CD-A33F-6043C2700A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8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>
              <a:defRPr/>
            </a:pPr>
            <a:r>
              <a:rPr lang="he-IL" dirty="0" smtClean="0"/>
              <a:t>כל</a:t>
            </a:r>
            <a:r>
              <a:rPr lang="he-IL" baseline="0" dirty="0" smtClean="0"/>
              <a:t> ילד/ה וגם אתם בוחרים את הצבע איתו הם יעבדו היום.</a:t>
            </a:r>
            <a:endParaRPr lang="he-IL" dirty="0" smtClean="0"/>
          </a:p>
          <a:p>
            <a:pPr algn="r" rtl="1">
              <a:defRPr/>
            </a:pPr>
            <a:endParaRPr lang="he-IL" dirty="0" smtClean="0"/>
          </a:p>
          <a:p>
            <a:pPr algn="r" rtl="1">
              <a:defRPr/>
            </a:pPr>
            <a:r>
              <a:rPr lang="he-IL" dirty="0" smtClean="0"/>
              <a:t>לאחר שסיימו, שואלים:</a:t>
            </a:r>
          </a:p>
          <a:p>
            <a:pPr marL="181208" indent="-181208" algn="r" rtl="1">
              <a:buFont typeface="Arial" pitchFamily="34" charset="0"/>
              <a:buChar char="•"/>
              <a:defRPr/>
            </a:pPr>
            <a:r>
              <a:rPr lang="he-IL" dirty="0" smtClean="0"/>
              <a:t>"מישהו רוצה לשתף? אם כן, בבקשה הרימו יד".</a:t>
            </a:r>
          </a:p>
          <a:p>
            <a:pPr marL="181208" indent="-181208" algn="r" rtl="1">
              <a:defRPr/>
            </a:pPr>
            <a:r>
              <a:rPr lang="he-IL" dirty="0" smtClean="0"/>
              <a:t>שאלות לדוגמא- שיכולות לעורר שיחה בקבוצה: </a:t>
            </a:r>
          </a:p>
          <a:p>
            <a:pPr marL="181208" indent="-181208" algn="r" rtl="1">
              <a:buFont typeface="Arial" pitchFamily="34" charset="0"/>
              <a:buChar char="•"/>
              <a:defRPr/>
            </a:pPr>
            <a:r>
              <a:rPr lang="he-IL" dirty="0" smtClean="0"/>
              <a:t>"אלון, אני רואה שסימנת שאתה שמח, קרה משהו מיוחד שתרצה לשתף אותנו בו?"</a:t>
            </a:r>
          </a:p>
          <a:p>
            <a:pPr marL="181208" indent="-181208" algn="r" rtl="1">
              <a:buFont typeface="Arial" pitchFamily="34" charset="0"/>
              <a:buChar char="•"/>
              <a:defRPr/>
            </a:pPr>
            <a:r>
              <a:rPr lang="he-IL" dirty="0" smtClean="0"/>
              <a:t>"עומרי, אני רואה שסימנת שאתה עצוב, אתה רוצה לשתף אותנו?"</a:t>
            </a:r>
            <a:r>
              <a:rPr lang="he-IL" baseline="0" dirty="0" smtClean="0"/>
              <a:t> (ניתן לילד/ה את ההרגשה שזה בסדר להרגיש עצוב או כועס לפעמים. אנחנו כמתנדבים לא תמיד חייבים לעזור או שהמענה יהיה אצלנו אלא מה שחשוב זה לשמוע ולהשתתף איתו בעצב....)</a:t>
            </a:r>
            <a:endParaRPr lang="he-IL" dirty="0" smtClean="0"/>
          </a:p>
          <a:p>
            <a:pPr marL="181208" indent="-181208" algn="r" rtl="1">
              <a:buFont typeface="Arial" pitchFamily="34" charset="0"/>
              <a:buChar char="•"/>
              <a:defRPr/>
            </a:pPr>
            <a:r>
              <a:rPr lang="he-IL" dirty="0" smtClean="0"/>
              <a:t>"דנה, לא סימנת שום חץ, האם תרצי לשתף אותנו בתחושה או הרגשה שלא כתובים כאן?"</a:t>
            </a:r>
          </a:p>
          <a:p>
            <a:pPr algn="r" rtl="1">
              <a:defRPr/>
            </a:pPr>
            <a:endParaRPr lang="he-IL" dirty="0" smtClean="0"/>
          </a:p>
          <a:p>
            <a:pPr algn="r" rtl="1">
              <a:defRPr/>
            </a:pPr>
            <a:r>
              <a:rPr lang="he-IL" dirty="0" smtClean="0"/>
              <a:t>חשוב כי גם אתם, </a:t>
            </a:r>
            <a:r>
              <a:rPr lang="he-IL" dirty="0" smtClean="0"/>
              <a:t>המדריכים, </a:t>
            </a:r>
            <a:r>
              <a:rPr lang="he-IL" dirty="0" smtClean="0"/>
              <a:t>תשתפו באיך אתם מרגישים: "אני נרגש וגם קצת מהורהר, כי אני תוהה מה תחשבו על המשחקים המגניבים שיש בהמשך".</a:t>
            </a:r>
          </a:p>
          <a:p>
            <a:pPr algn="r" rtl="1">
              <a:defRPr/>
            </a:pPr>
            <a:r>
              <a:rPr lang="he-IL" dirty="0" smtClean="0"/>
              <a:t>בשיתוף שלכם אתם מהווים מודל לילדים ומסייעים להם להיפתח ולספר לאחרים מה הם מרגישים.</a:t>
            </a:r>
            <a:endParaRPr lang="en-US" dirty="0"/>
          </a:p>
        </p:txBody>
      </p:sp>
      <p:sp>
        <p:nvSpPr>
          <p:cNvPr id="37891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12CE4-7C17-499C-826C-182DDD8FBD4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2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b="1" dirty="0" smtClean="0"/>
              <a:t>הסבר על המפגש היום: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0D4EC-4908-4667-B488-16139CD4ED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aseline="0" dirty="0" smtClean="0"/>
              <a:t>לשאול</a:t>
            </a:r>
            <a:r>
              <a:rPr lang="he-IL" baseline="0" dirty="0" smtClean="0"/>
              <a:t>: האם למי מכם יש כוחות אחד או יותר מאלו? אפשר לסמן בחץ שמי את הכוח שחושבים שיש להם.  </a:t>
            </a:r>
          </a:p>
          <a:p>
            <a:pPr algn="r" rtl="1"/>
            <a:r>
              <a:rPr lang="he-IL" b="1" baseline="0" dirty="0" smtClean="0"/>
              <a:t>יצא לך פעם לפתח כישרון בעזרת התמדה  ואימונים? מה למשל?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בואו נראה אם גם לנו יש כוחות מיוחדים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C486-8232-484E-8FB1-9AECEE0125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0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להסביר: לכל אחד </a:t>
            </a:r>
            <a:r>
              <a:rPr lang="he-IL" dirty="0" err="1" smtClean="0"/>
              <a:t>מאיתנו</a:t>
            </a:r>
            <a:r>
              <a:rPr lang="he-IL" baseline="0" dirty="0" smtClean="0"/>
              <a:t> יש כוחות וכישרונות מיוחדים. הכוחות שלנו הם במוח שלנו. </a:t>
            </a:r>
          </a:p>
          <a:p>
            <a:pPr algn="r" rtl="1"/>
            <a:r>
              <a:rPr lang="he-IL" baseline="0" dirty="0" smtClean="0"/>
              <a:t>עכשיו נקריא את המאפיין של כל צד במוח ותסמנו עם מה אתם מזדהים. מה שתסמנו יותר מראה באיזה צד של המוח שלכם מתרכזים הכוחות שלכם. </a:t>
            </a:r>
            <a:endParaRPr lang="he-IL" dirty="0" smtClean="0"/>
          </a:p>
          <a:p>
            <a:pPr algn="r" rtl="1"/>
            <a:r>
              <a:rPr lang="he-IL" dirty="0" smtClean="0"/>
              <a:t>להקריא</a:t>
            </a:r>
            <a:r>
              <a:rPr lang="he-IL" baseline="0" dirty="0" smtClean="0"/>
              <a:t> את הצדדים של המוח.</a:t>
            </a:r>
          </a:p>
          <a:p>
            <a:pPr algn="r" rtl="1"/>
            <a:r>
              <a:rPr lang="he-IL" baseline="0" dirty="0" smtClean="0"/>
              <a:t>מה יצא לכם? כל ילד ישתף איזה צד של המוח סימן יותר דברים שהזדהה, שזיהה בעצמו. </a:t>
            </a:r>
          </a:p>
          <a:p>
            <a:pPr algn="r" rtl="1"/>
            <a:r>
              <a:rPr lang="he-IL" baseline="0" dirty="0" smtClean="0"/>
              <a:t>עכשיו נעשה עוד שני ניסויים בהם נבחן איפה הכוחות שלנו במוח.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C486-8232-484E-8FB1-9AECEE0125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0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נצפה ברקדנית שמסתובבת. (הקפידו לא להעביר לטקסט שמתחת כי הוא "מגלה" את הטריק)</a:t>
            </a:r>
          </a:p>
          <a:p>
            <a:pPr algn="r" rtl="1"/>
            <a:r>
              <a:rPr lang="he-IL" dirty="0" smtClean="0"/>
              <a:t>לאיזה צד היא מסתובבת?</a:t>
            </a:r>
          </a:p>
          <a:p>
            <a:pPr algn="r" rtl="1"/>
            <a:r>
              <a:rPr lang="he-IL" dirty="0" smtClean="0"/>
              <a:t>כל</a:t>
            </a:r>
            <a:r>
              <a:rPr lang="he-IL" baseline="0" dirty="0" smtClean="0"/>
              <a:t> ילד וילדה יענו אולי תשובה אחרת.</a:t>
            </a:r>
          </a:p>
          <a:p>
            <a:pPr algn="r" rtl="1"/>
            <a:r>
              <a:rPr lang="he-IL" baseline="0" dirty="0" smtClean="0"/>
              <a:t>אין תשובה נכונה. האם תוכלו לגרום לרקדנית להסתובב לצד השני? באימון והתמדה אפשר לגרום למוח לשנות את כיוון הרקדנית.</a:t>
            </a:r>
          </a:p>
          <a:p>
            <a:pPr algn="r" rtl="1"/>
            <a:r>
              <a:rPr lang="he-IL" baseline="0" dirty="0" smtClean="0"/>
              <a:t>כך בעצם אפשר לפתח כל חלק של המוח וכל כוח שיש לנו להפוך לחזק ומשובח יותר. אם מתמיד ונתאמן נצליח לפתח את הכוחות שלנו. 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C486-8232-484E-8FB1-9AECEE0125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1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חלקו</a:t>
            </a:r>
            <a:r>
              <a:rPr lang="he-IL" baseline="0" dirty="0" smtClean="0"/>
              <a:t> את השורות לניסיונות עבור כל ילד ואתם.</a:t>
            </a:r>
          </a:p>
          <a:p>
            <a:pPr algn="r" rtl="1"/>
            <a:r>
              <a:rPr lang="he-IL" baseline="0" dirty="0" smtClean="0"/>
              <a:t>מי שרוצה ינסה להגיד את הצבע שבו כתובות המילים בשורה הראשונה, הבא בתור בשורה </a:t>
            </a:r>
            <a:r>
              <a:rPr lang="he-IL" baseline="0" dirty="0" err="1" smtClean="0"/>
              <a:t>השניה</a:t>
            </a:r>
            <a:r>
              <a:rPr lang="he-IL" baseline="0" dirty="0" smtClean="0"/>
              <a:t>, </a:t>
            </a:r>
            <a:r>
              <a:rPr lang="he-IL" baseline="0" dirty="0" smtClean="0"/>
              <a:t>המדריכה בשורה </a:t>
            </a:r>
            <a:r>
              <a:rPr lang="he-IL" baseline="0" dirty="0" smtClean="0"/>
              <a:t>השלישית, הבא בתור בשורה הרביעית וכך הלאה.</a:t>
            </a:r>
          </a:p>
          <a:p>
            <a:pPr algn="r" rtl="1"/>
            <a:r>
              <a:rPr lang="he-IL" dirty="0" smtClean="0"/>
              <a:t>הסבר: שני</a:t>
            </a:r>
            <a:r>
              <a:rPr lang="he-IL" baseline="0" dirty="0" smtClean="0"/>
              <a:t> החלקים של המוח שלנו מתנגשים בתרגיל הזה. מי </a:t>
            </a:r>
            <a:r>
              <a:rPr lang="he-IL" baseline="0" dirty="0" err="1" smtClean="0"/>
              <a:t>מאיתנו</a:t>
            </a:r>
            <a:r>
              <a:rPr lang="he-IL" baseline="0" dirty="0" smtClean="0"/>
              <a:t> שהכי פחות טעה וענה הכי מהר אז יש לו כוח מיוחד: כוח של שליטה על שני חלקי המוח.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C486-8232-484E-8FB1-9AECEE0125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סיימנו את החלק</a:t>
            </a:r>
            <a:r>
              <a:rPr lang="he-IL" baseline="0" dirty="0" smtClean="0"/>
              <a:t> הראשון וכעת נעשה הפסקה קלה שבה נזיז את הגוף כדי להתרענן ולשמור על הגוף שלנו גם בזמן ישיבה מול מחשב.</a:t>
            </a:r>
          </a:p>
          <a:p>
            <a:pPr algn="r" rtl="1"/>
            <a:r>
              <a:rPr lang="he-IL" baseline="0" dirty="0" smtClean="0"/>
              <a:t>האם אתם בסדר?</a:t>
            </a:r>
          </a:p>
          <a:p>
            <a:pPr algn="r" rtl="1"/>
            <a:r>
              <a:rPr lang="he-IL" baseline="0" dirty="0" smtClean="0"/>
              <a:t>למישהו יש שאלות?</a:t>
            </a:r>
          </a:p>
          <a:p>
            <a:pPr algn="r" rtl="1"/>
            <a:r>
              <a:rPr lang="he-IL" baseline="0" dirty="0" smtClean="0"/>
              <a:t>על כל שאלה בקשו מהם לסמן </a:t>
            </a:r>
            <a:r>
              <a:rPr lang="en-US" baseline="0" dirty="0" smtClean="0"/>
              <a:t>X</a:t>
            </a:r>
            <a:r>
              <a:rPr lang="he-IL" baseline="0" dirty="0" smtClean="0"/>
              <a:t>/</a:t>
            </a:r>
            <a:r>
              <a:rPr lang="en-US" baseline="0" dirty="0" smtClean="0"/>
              <a:t>V</a:t>
            </a:r>
            <a:endParaRPr lang="he-IL" baseline="0" dirty="0" smtClean="0"/>
          </a:p>
          <a:p>
            <a:pPr algn="r" rtl="1"/>
            <a:r>
              <a:rPr lang="he-IL" baseline="0" dirty="0" smtClean="0"/>
              <a:t>*בשקף הבא צפו בסרטון של תרגילים מול המחשב והנחו את הילדים לעשות כמו בסרטון. מומלץ מאוד לעשות זאת גם בעצמכם!</a:t>
            </a:r>
          </a:p>
          <a:p>
            <a:pPr algn="r" rtl="1"/>
            <a:endParaRPr lang="he-IL" baseline="0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0D4EC-4908-4667-B488-16139CD4ED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12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הנחיות</a:t>
            </a:r>
            <a:r>
              <a:rPr lang="he-IL" baseline="0" dirty="0" smtClean="0"/>
              <a:t> לתרגילי התעמלות </a:t>
            </a:r>
            <a:endParaRPr lang="en-US" baseline="0" dirty="0" smtClean="0"/>
          </a:p>
          <a:p>
            <a:r>
              <a:rPr lang="en-US" dirty="0" smtClean="0"/>
              <a:t>http://www.ynet.co.il/articles/0,7340,L-4446577,00.html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C486-8232-484E-8FB1-9AECEE0125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D354-8AD1-4A51-96CA-4236E3904FC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663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D354-8AD1-4A51-96CA-4236E3904FC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2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D354-8AD1-4A51-96CA-4236E3904FC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8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D354-8AD1-4A51-96CA-4236E3904FC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D354-8AD1-4A51-96CA-4236E3904FC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907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D354-8AD1-4A51-96CA-4236E3904FC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D354-8AD1-4A51-96CA-4236E3904FC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D354-8AD1-4A51-96CA-4236E3904FC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D354-8AD1-4A51-96CA-4236E3904FC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D70D354-8AD1-4A51-96CA-4236E3904FC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D354-8AD1-4A51-96CA-4236E3904FC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6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70D354-8AD1-4A51-96CA-4236E3904FC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50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velhq.com/create-your-own-super-hero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wmf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24" Type="http://schemas.openxmlformats.org/officeDocument/2006/relationships/image" Target="../media/image23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10" Type="http://schemas.openxmlformats.org/officeDocument/2006/relationships/image" Target="../media/image9.wmf"/><Relationship Id="rId19" Type="http://schemas.openxmlformats.org/officeDocument/2006/relationships/image" Target="../media/image18.png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wmf"/><Relationship Id="rId22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ie-science.blogspot.co.il/2009/04/blog-post_17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keagif.com/i/nkzKF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5" y="19050"/>
            <a:ext cx="6686972" cy="683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565" y="3048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latin typeface="Petel" pitchFamily="2" charset="-79"/>
                <a:cs typeface="Petel" pitchFamily="2" charset="-79"/>
              </a:rPr>
              <a:t>מערך כוחות </a:t>
            </a:r>
            <a:endParaRPr lang="he-IL" dirty="0">
              <a:latin typeface="Petel" pitchFamily="2" charset="-79"/>
              <a:cs typeface="Petel" pitchFamily="2" charset="-79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</a:b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2362200"/>
            <a:ext cx="2895600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>ברוכים הבאים וברוכות הבאות </a:t>
            </a:r>
            <a:r>
              <a:rPr lang="he-I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>לקדימה</a:t>
            </a:r>
            <a:r>
              <a:rPr lang="he-I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/>
            </a:r>
            <a:br>
              <a:rPr lang="he-I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</a:br>
            <a:r>
              <a:rPr lang="he-IL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>נעים </a:t>
            </a:r>
            <a:r>
              <a:rPr lang="he-IL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>להפגש</a:t>
            </a:r>
            <a:r>
              <a:rPr lang="he-IL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> שוב!</a:t>
            </a:r>
            <a:endParaRPr lang="he-IL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  <a:solidFill>
            <a:srgbClr val="FF66CC"/>
          </a:solidFill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אם היית יכול/ה לבחור כוח-על </a:t>
            </a:r>
            <a:br>
              <a:rPr lang="he-IL" dirty="0" smtClean="0">
                <a:cs typeface="+mn-cs"/>
              </a:rPr>
            </a:br>
            <a:r>
              <a:rPr lang="he-IL" dirty="0" smtClean="0">
                <a:cs typeface="+mn-cs"/>
              </a:rPr>
              <a:t>מה הוא היה?</a:t>
            </a:r>
            <a:endParaRPr lang="he-IL" dirty="0">
              <a:cs typeface="+mn-cs"/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378420" cy="5073133"/>
          </a:xfrm>
        </p:spPr>
      </p:pic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לעוף</a:t>
            </a:r>
          </a:p>
          <a:p>
            <a:pPr algn="r" rtl="1"/>
            <a:r>
              <a:rPr lang="he-IL" dirty="0" smtClean="0"/>
              <a:t>לקרוא מחשבות</a:t>
            </a:r>
            <a:endParaRPr lang="en-US" dirty="0" smtClean="0"/>
          </a:p>
          <a:p>
            <a:pPr algn="r" rtl="1"/>
            <a:r>
              <a:rPr lang="he-IL" dirty="0" smtClean="0"/>
              <a:t>להיות חזק/ה במיוחד</a:t>
            </a:r>
            <a:endParaRPr lang="en-US" dirty="0" smtClean="0"/>
          </a:p>
          <a:p>
            <a:pPr algn="r" rtl="1"/>
            <a:r>
              <a:rPr lang="he-IL" dirty="0" smtClean="0"/>
              <a:t>לטפס על קירות</a:t>
            </a:r>
          </a:p>
          <a:p>
            <a:pPr algn="r" rtl="1"/>
            <a:r>
              <a:rPr lang="he-IL" dirty="0" smtClean="0"/>
              <a:t>להציל את העולם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dirty="0" smtClean="0"/>
              <a:t>כוח: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dirty="0" smtClean="0"/>
              <a:t>כוח: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dirty="0" smtClean="0"/>
              <a:t>כוח: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dirty="0" smtClean="0"/>
              <a:t>כוח:</a:t>
            </a:r>
          </a:p>
        </p:txBody>
      </p:sp>
    </p:spTree>
    <p:extLst>
      <p:ext uri="{BB962C8B-B14F-4D97-AF65-F5344CB8AC3E}">
        <p14:creationId xmlns:p14="http://schemas.microsoft.com/office/powerpoint/2010/main" val="33123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he-IL" dirty="0" smtClean="0"/>
              <a:t>יצירת גיבור על שאני רוצה להיות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www.marvelhq.com/create-your-own-super-hero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388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48168">
            <a:off x="86299" y="202946"/>
            <a:ext cx="3197646" cy="1527436"/>
          </a:xfr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he-IL" sz="72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NarkisTammyMF" pitchFamily="2" charset="-79"/>
              </a:rPr>
              <a:t>לסיכום...</a:t>
            </a:r>
            <a:endParaRPr lang="en-US" sz="7200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cs typeface="NarkisTammyMF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7064" y="531551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>
                <a:solidFill>
                  <a:srgbClr val="FF0000"/>
                </a:solidFill>
                <a:latin typeface="Petel" pitchFamily="2" charset="-79"/>
                <a:cs typeface="Petel" pitchFamily="2" charset="-79"/>
              </a:rPr>
              <a:t>סיכום שלכם?</a:t>
            </a:r>
            <a:endParaRPr lang="en-US" sz="2400" dirty="0">
              <a:solidFill>
                <a:srgbClr val="FF0000"/>
              </a:solidFill>
              <a:cs typeface="Petel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657600"/>
            <a:ext cx="331853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dirty="0" smtClean="0"/>
              <a:t>הכוחות שלנו נמצאים במוח שלנו</a:t>
            </a:r>
            <a:endParaRPr lang="he-IL" sz="20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8" y="1767901"/>
            <a:ext cx="4768957" cy="3779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34" y="4476690"/>
            <a:ext cx="43604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dirty="0" smtClean="0"/>
              <a:t>בעזרת התמדה ואמונה אפשר לפתח כוחות</a:t>
            </a:r>
            <a:endParaRPr lang="he-IL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91834" y="2920109"/>
            <a:ext cx="306846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dirty="0" smtClean="0"/>
              <a:t>לכל אחד/ת יש כוחות מיוחדים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559" y="-771236"/>
            <a:ext cx="11461218" cy="7629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296744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Yakov thin" pitchFamily="2" charset="-79"/>
              </a:rPr>
              <a:t>הפינה של: _______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4886435"/>
            <a:ext cx="18288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>
                <a:solidFill>
                  <a:schemeClr val="accent4">
                    <a:lumMod val="75000"/>
                  </a:schemeClr>
                </a:solidFill>
                <a:latin typeface="Choco" pitchFamily="2" charset="-79"/>
                <a:cs typeface="Choco" pitchFamily="2" charset="-79"/>
              </a:rPr>
              <a:t>במפגש הבא</a:t>
            </a:r>
            <a:r>
              <a:rPr lang="he-IL" sz="2400" u="sng" dirty="0" smtClean="0">
                <a:solidFill>
                  <a:schemeClr val="accent4">
                    <a:lumMod val="75000"/>
                  </a:schemeClr>
                </a:solidFill>
                <a:latin typeface="Choco" pitchFamily="2" charset="-79"/>
                <a:cs typeface="Choco" pitchFamily="2" charset="-79"/>
              </a:rPr>
              <a:t>                     </a:t>
            </a:r>
            <a:r>
              <a:rPr lang="he-IL" sz="2400" dirty="0" smtClean="0">
                <a:solidFill>
                  <a:schemeClr val="accent4">
                    <a:lumMod val="75000"/>
                  </a:schemeClr>
                </a:solidFill>
                <a:latin typeface="Choco" pitchFamily="2" charset="-79"/>
                <a:cs typeface="Choco" pitchFamily="2" charset="-79"/>
              </a:rPr>
              <a:t>מעביר/ה את הפינה שלי...</a:t>
            </a:r>
            <a:endParaRPr lang="en-US" sz="2400" dirty="0">
              <a:solidFill>
                <a:schemeClr val="accent4">
                  <a:lumMod val="75000"/>
                </a:schemeClr>
              </a:solidFill>
              <a:cs typeface="Choc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10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Hofesh" pitchFamily="2" charset="-79"/>
              </a:rPr>
              <a:t>רגע לפני שמסיימים....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Hofesh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133600"/>
            <a:ext cx="7239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400" b="1" u="sng" dirty="0" smtClean="0">
                <a:solidFill>
                  <a:schemeClr val="accent6"/>
                </a:solidFill>
                <a:latin typeface="Calibri" pitchFamily="34" charset="0"/>
              </a:rPr>
              <a:t>איך היה לכם היום?</a:t>
            </a:r>
          </a:p>
          <a:p>
            <a:pPr marL="228600" indent="-228600" algn="r" rtl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he-IL" sz="2800" dirty="0"/>
              <a:t>היה לי מעניין, למדתי משהו חדש. </a:t>
            </a:r>
          </a:p>
          <a:p>
            <a:pPr marL="228600" indent="-228600" algn="r" rtl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he-IL" sz="2800" dirty="0"/>
              <a:t>היה לי כיף עם החברים בצימוד. </a:t>
            </a:r>
          </a:p>
          <a:p>
            <a:pPr marL="228600" indent="-228600" algn="r" rtl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he-IL" sz="2800" dirty="0"/>
              <a:t>משהו שמישהו עשה גרם לי להרגיש לא נעים. </a:t>
            </a:r>
          </a:p>
          <a:p>
            <a:pPr marL="228600" indent="-228600" algn="r" rtl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he-IL" sz="2800" dirty="0"/>
              <a:t>היה לי קשה בחלק מהמשימות. </a:t>
            </a:r>
          </a:p>
        </p:txBody>
      </p:sp>
    </p:spTree>
    <p:extLst>
      <p:ext uri="{BB962C8B-B14F-4D97-AF65-F5344CB8AC3E}">
        <p14:creationId xmlns:p14="http://schemas.microsoft.com/office/powerpoint/2010/main" val="37108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TR\SkyDrive\צ.ב.ע-נט\פדגוגיה\תמונות\פתקים\MB900441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6324600" cy="6324600"/>
          </a:xfrm>
          <a:prstGeom prst="rect">
            <a:avLst/>
          </a:prstGeom>
          <a:noFill/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2590800" y="2514600"/>
            <a:ext cx="4343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he-IL" sz="2800" b="1" dirty="0">
                <a:latin typeface="Calibri" pitchFamily="34" charset="0"/>
                <a:cs typeface="Motek" pitchFamily="2" charset="-79"/>
              </a:rPr>
              <a:t>ביום _____ הקרוב </a:t>
            </a:r>
            <a:r>
              <a:rPr lang="he-IL" sz="2800" b="1" dirty="0" smtClean="0">
                <a:latin typeface="Calibri" pitchFamily="34" charset="0"/>
                <a:cs typeface="Motek" pitchFamily="2" charset="-79"/>
              </a:rPr>
              <a:t> תיפגשו </a:t>
            </a:r>
            <a:r>
              <a:rPr lang="he-IL" sz="2800" b="1" dirty="0">
                <a:latin typeface="Calibri" pitchFamily="34" charset="0"/>
                <a:cs typeface="Motek" pitchFamily="2" charset="-79"/>
              </a:rPr>
              <a:t>עם _____ </a:t>
            </a:r>
          </a:p>
          <a:p>
            <a:pPr algn="ctr" rtl="0">
              <a:lnSpc>
                <a:spcPct val="150000"/>
              </a:lnSpc>
            </a:pPr>
            <a:r>
              <a:rPr lang="he-IL" sz="2800" b="1" dirty="0">
                <a:latin typeface="Calibri" pitchFamily="34" charset="0"/>
                <a:cs typeface="Motek" pitchFamily="2" charset="-79"/>
              </a:rPr>
              <a:t>בשעה </a:t>
            </a:r>
            <a:r>
              <a:rPr lang="he-IL" sz="2800" b="1" dirty="0" smtClean="0">
                <a:latin typeface="Calibri" pitchFamily="34" charset="0"/>
                <a:cs typeface="Motek" pitchFamily="2" charset="-79"/>
              </a:rPr>
              <a:t>__________</a:t>
            </a:r>
          </a:p>
          <a:p>
            <a:pPr algn="ctr" rtl="1">
              <a:lnSpc>
                <a:spcPct val="150000"/>
              </a:lnSpc>
            </a:pPr>
            <a:endParaRPr lang="he-IL" sz="2800" b="1" dirty="0" smtClean="0">
              <a:latin typeface="Calibri" pitchFamily="34" charset="0"/>
              <a:cs typeface="Motek" pitchFamily="2" charset="-79"/>
            </a:endParaRPr>
          </a:p>
          <a:p>
            <a:pPr algn="l" rtl="0">
              <a:lnSpc>
                <a:spcPct val="150000"/>
              </a:lnSpc>
            </a:pPr>
            <a:endParaRPr lang="en-US" sz="2000" dirty="0">
              <a:latin typeface="Calibri" pitchFamily="34" charset="0"/>
              <a:cs typeface="Motek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219200"/>
            <a:ext cx="2971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C:\Users\PTR\SkyDrive\צ.ב.ע-נט\פדגוגיה\תמונות\חייכנים\MB900442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1828800" cy="18288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Motek" pitchFamily="2" charset="-79"/>
              </a:rPr>
              <a:t>תזכורת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80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Kurkevan" pitchFamily="2" charset="-79"/>
              </a:rPr>
              <a:t>כוכב היום</a:t>
            </a:r>
            <a:endParaRPr lang="en-US" sz="8000" b="1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Kurkevan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242"/>
            <a:ext cx="10328317" cy="688124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19400" y="382905"/>
            <a:ext cx="3733800" cy="1143000"/>
          </a:xfrm>
        </p:spPr>
        <p:txBody>
          <a:bodyPr>
            <a:noAutofit/>
          </a:bodyPr>
          <a:lstStyle/>
          <a:p>
            <a:r>
              <a:rPr lang="he-IL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cs typeface="Busta" pitchFamily="2" charset="-79"/>
              </a:rPr>
              <a:t>להתראות </a:t>
            </a:r>
            <a:r>
              <a:rPr lang="en-US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cs typeface="Busta" pitchFamily="2" charset="-79"/>
              </a:rPr>
              <a:t/>
            </a:r>
            <a:br>
              <a:rPr lang="en-US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cs typeface="Busta" pitchFamily="2" charset="-79"/>
              </a:rPr>
            </a:b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/>
          <p:cNvSpPr/>
          <p:nvPr/>
        </p:nvSpPr>
        <p:spPr>
          <a:xfrm>
            <a:off x="7162800" y="0"/>
            <a:ext cx="1981200" cy="198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-38100" y="5619370"/>
            <a:ext cx="91821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8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31242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/>
            <a:r>
              <a:rPr lang="he-IL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Petel" pitchFamily="2" charset="-79"/>
              </a:rPr>
              <a:t>שעון </a:t>
            </a:r>
            <a:r>
              <a:rPr lang="he-IL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Petel" pitchFamily="2" charset="-79"/>
              </a:rPr>
              <a:t>הרגשות</a:t>
            </a:r>
            <a:endParaRPr lang="en-US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Petel" pitchFamily="2" charset="-79"/>
            </a:endParaRPr>
          </a:p>
        </p:txBody>
      </p:sp>
      <p:grpSp>
        <p:nvGrpSpPr>
          <p:cNvPr id="2" name="Group 146"/>
          <p:cNvGrpSpPr/>
          <p:nvPr/>
        </p:nvGrpSpPr>
        <p:grpSpPr>
          <a:xfrm>
            <a:off x="304800" y="152400"/>
            <a:ext cx="2819400" cy="2971800"/>
            <a:chOff x="914400" y="457200"/>
            <a:chExt cx="5632026" cy="5253038"/>
          </a:xfrm>
        </p:grpSpPr>
        <p:pic>
          <p:nvPicPr>
            <p:cNvPr id="1028" name="Picture 4" descr="mood0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4267200"/>
              <a:ext cx="475107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5" descr="mood0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57200"/>
              <a:ext cx="511713" cy="63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8" descr="mood03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1676400"/>
              <a:ext cx="569741" cy="65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20" descr="mood00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8400" y="609600"/>
              <a:ext cx="463114" cy="62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24" descr="mood0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5000" y="838200"/>
              <a:ext cx="467889" cy="61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6" descr="mood03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7800" y="1219200"/>
              <a:ext cx="504492" cy="63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8" descr="mood05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57399" y="4724400"/>
              <a:ext cx="567475" cy="70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30" descr="mood03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19200" y="3810000"/>
              <a:ext cx="491762" cy="61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8" descr="mood1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91000" y="4953000"/>
              <a:ext cx="630219" cy="66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50" descr="mood1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00600" y="4724400"/>
              <a:ext cx="606345" cy="6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52" descr="mood12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10122" y="528205"/>
              <a:ext cx="593614" cy="60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48" descr="mood1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53000" y="914400"/>
              <a:ext cx="588840" cy="6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42" descr="mood12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91200" y="2057400"/>
              <a:ext cx="695673" cy="62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2" descr="mood13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486400" y="1447800"/>
              <a:ext cx="580884" cy="59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41" descr="mood12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638800" y="3505200"/>
              <a:ext cx="83429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40" descr="mood11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29000" y="5029200"/>
              <a:ext cx="634994" cy="66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mood02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667000" y="4876800"/>
              <a:ext cx="533400" cy="83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 descr="mood02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14400" y="3124200"/>
              <a:ext cx="457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 descr="mood01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914400" y="2362200"/>
              <a:ext cx="609600" cy="75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 descr="mood12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943600" y="2743200"/>
              <a:ext cx="602826" cy="70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 descr="mood118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505200" y="457200"/>
              <a:ext cx="492318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 descr="mood13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334000" y="4191000"/>
              <a:ext cx="58314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8"/>
          <p:cNvGrpSpPr/>
          <p:nvPr/>
        </p:nvGrpSpPr>
        <p:grpSpPr>
          <a:xfrm>
            <a:off x="6248400" y="228600"/>
            <a:ext cx="2819400" cy="2971800"/>
            <a:chOff x="914400" y="457200"/>
            <a:chExt cx="5632026" cy="5253038"/>
          </a:xfrm>
        </p:grpSpPr>
        <p:pic>
          <p:nvPicPr>
            <p:cNvPr id="150" name="Picture 4" descr="mood0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4267200"/>
              <a:ext cx="475107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15" descr="mood0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57200"/>
              <a:ext cx="511713" cy="63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18" descr="mood03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1676400"/>
              <a:ext cx="569741" cy="65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Picture 20" descr="mood00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8400" y="609600"/>
              <a:ext cx="463114" cy="62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" name="Picture 24" descr="mood0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5000" y="838200"/>
              <a:ext cx="467889" cy="61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" name="Picture 26" descr="mood03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7800" y="1219200"/>
              <a:ext cx="504492" cy="63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" name="Picture 28" descr="mood05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57399" y="4724400"/>
              <a:ext cx="567475" cy="70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Picture 30" descr="mood03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19200" y="3810000"/>
              <a:ext cx="491762" cy="61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" name="Picture 38" descr="mood1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91000" y="4953000"/>
              <a:ext cx="630219" cy="66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Picture 50" descr="mood1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00600" y="4724400"/>
              <a:ext cx="606345" cy="6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Picture 52" descr="mood12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10122" y="528205"/>
              <a:ext cx="593614" cy="60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1" name="Picture 48" descr="mood1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53000" y="914400"/>
              <a:ext cx="588840" cy="6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" name="Picture 42" descr="mood12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91200" y="2057400"/>
              <a:ext cx="695673" cy="62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Picture 32" descr="mood13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486400" y="1447800"/>
              <a:ext cx="580884" cy="59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" name="Picture 41" descr="mood12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638800" y="3505200"/>
              <a:ext cx="83429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" name="Picture 40" descr="mood11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29000" y="5029200"/>
              <a:ext cx="634994" cy="66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" name="Picture 2" descr="mood02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667000" y="4876800"/>
              <a:ext cx="533400" cy="83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" name="Picture 3" descr="mood02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14400" y="3124200"/>
              <a:ext cx="457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5" descr="mood01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914400" y="2362200"/>
              <a:ext cx="609600" cy="75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9" name="Picture 6" descr="mood12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943600" y="2743200"/>
              <a:ext cx="602826" cy="70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" name="Picture 7" descr="mood118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505200" y="457200"/>
              <a:ext cx="492318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" name="Picture 8" descr="mood13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334000" y="4191000"/>
              <a:ext cx="58314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1"/>
          <p:cNvGrpSpPr/>
          <p:nvPr/>
        </p:nvGrpSpPr>
        <p:grpSpPr>
          <a:xfrm>
            <a:off x="76200" y="3657600"/>
            <a:ext cx="3200400" cy="3124200"/>
            <a:chOff x="914400" y="457200"/>
            <a:chExt cx="5632026" cy="5253038"/>
          </a:xfrm>
        </p:grpSpPr>
        <p:pic>
          <p:nvPicPr>
            <p:cNvPr id="173" name="Picture 4" descr="mood0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4267200"/>
              <a:ext cx="475107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" name="Picture 15" descr="mood0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57200"/>
              <a:ext cx="511713" cy="63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" name="Picture 18" descr="mood03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1676400"/>
              <a:ext cx="569741" cy="65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" name="Picture 20" descr="mood00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8400" y="609600"/>
              <a:ext cx="463114" cy="62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7" name="Picture 24" descr="mood0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5000" y="838200"/>
              <a:ext cx="467889" cy="61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" name="Picture 26" descr="mood03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7800" y="1219200"/>
              <a:ext cx="504492" cy="63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" name="Picture 28" descr="mood05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57399" y="4724400"/>
              <a:ext cx="567475" cy="70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0" name="Picture 30" descr="mood03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19200" y="3810000"/>
              <a:ext cx="491762" cy="61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1" name="Picture 38" descr="mood1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91000" y="4953000"/>
              <a:ext cx="630219" cy="66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2" name="Picture 50" descr="mood1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00600" y="4724400"/>
              <a:ext cx="606345" cy="6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3" name="Picture 52" descr="mood12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10122" y="528205"/>
              <a:ext cx="593614" cy="60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" name="Picture 48" descr="mood1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53000" y="914400"/>
              <a:ext cx="588840" cy="6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" name="Picture 42" descr="mood12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91200" y="2057400"/>
              <a:ext cx="695673" cy="62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" name="Picture 32" descr="mood13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486400" y="1447800"/>
              <a:ext cx="580884" cy="59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7" name="Picture 41" descr="mood12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638800" y="3505200"/>
              <a:ext cx="83429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" name="Picture 40" descr="mood11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29000" y="5029200"/>
              <a:ext cx="634994" cy="66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9" name="Picture 2" descr="mood02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667000" y="4876800"/>
              <a:ext cx="533400" cy="83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" name="Picture 3" descr="mood02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14400" y="3124200"/>
              <a:ext cx="457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1" name="Picture 5" descr="mood01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914400" y="2362200"/>
              <a:ext cx="609600" cy="75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" name="Picture 6" descr="mood12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943600" y="2743200"/>
              <a:ext cx="602826" cy="70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3" name="Picture 7" descr="mood118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505200" y="457200"/>
              <a:ext cx="492318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" name="Picture 8" descr="mood13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334000" y="4191000"/>
              <a:ext cx="58314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94"/>
          <p:cNvGrpSpPr/>
          <p:nvPr/>
        </p:nvGrpSpPr>
        <p:grpSpPr>
          <a:xfrm>
            <a:off x="5791200" y="3657600"/>
            <a:ext cx="3200400" cy="3124200"/>
            <a:chOff x="914400" y="457200"/>
            <a:chExt cx="5632026" cy="5253038"/>
          </a:xfrm>
        </p:grpSpPr>
        <p:pic>
          <p:nvPicPr>
            <p:cNvPr id="196" name="Picture 4" descr="mood0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4267200"/>
              <a:ext cx="475107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" name="Picture 15" descr="mood0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57200"/>
              <a:ext cx="511713" cy="63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" name="Picture 18" descr="mood03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1676400"/>
              <a:ext cx="569741" cy="65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" name="Picture 20" descr="mood00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8400" y="609600"/>
              <a:ext cx="463114" cy="62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0" name="Picture 24" descr="mood0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5000" y="838200"/>
              <a:ext cx="467889" cy="61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1" name="Picture 26" descr="mood03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7800" y="1219200"/>
              <a:ext cx="504492" cy="63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2" name="Picture 28" descr="mood05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57399" y="4724400"/>
              <a:ext cx="567475" cy="70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" name="Picture 30" descr="mood03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19200" y="3810000"/>
              <a:ext cx="491762" cy="61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" name="Picture 38" descr="mood1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91000" y="4953000"/>
              <a:ext cx="630219" cy="66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" name="Picture 50" descr="mood1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00600" y="4724400"/>
              <a:ext cx="606345" cy="6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" name="Picture 52" descr="mood12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10122" y="528205"/>
              <a:ext cx="593614" cy="60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" name="Picture 48" descr="mood1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53000" y="914400"/>
              <a:ext cx="588840" cy="6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" name="Picture 42" descr="mood12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91200" y="2057400"/>
              <a:ext cx="695673" cy="62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" name="Picture 32" descr="mood13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486400" y="1447800"/>
              <a:ext cx="580884" cy="59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" name="Picture 41" descr="mood12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638800" y="3505200"/>
              <a:ext cx="83429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" name="Picture 40" descr="mood11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29000" y="5029200"/>
              <a:ext cx="634994" cy="66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" name="Picture 2" descr="mood02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667000" y="4876800"/>
              <a:ext cx="533400" cy="83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3" name="Picture 3" descr="mood02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14400" y="3124200"/>
              <a:ext cx="457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" name="Picture 5" descr="mood01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914400" y="2362200"/>
              <a:ext cx="609600" cy="75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" name="Picture 6" descr="mood12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943600" y="2743200"/>
              <a:ext cx="602826" cy="70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" name="Picture 7" descr="mood118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505200" y="457200"/>
              <a:ext cx="492318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" name="Picture 8" descr="mood13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334000" y="4191000"/>
              <a:ext cx="58314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71"/>
          <p:cNvGrpSpPr/>
          <p:nvPr/>
        </p:nvGrpSpPr>
        <p:grpSpPr>
          <a:xfrm>
            <a:off x="3048000" y="1676400"/>
            <a:ext cx="3200400" cy="3124200"/>
            <a:chOff x="914400" y="457200"/>
            <a:chExt cx="5632026" cy="5253038"/>
          </a:xfrm>
        </p:grpSpPr>
        <p:pic>
          <p:nvPicPr>
            <p:cNvPr id="103" name="Picture 4" descr="mood0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4267200"/>
              <a:ext cx="475107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15" descr="mood0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57200"/>
              <a:ext cx="511713" cy="63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18" descr="mood03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1676400"/>
              <a:ext cx="569741" cy="65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0" descr="mood00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8400" y="609600"/>
              <a:ext cx="463114" cy="62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4" descr="mood0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5000" y="838200"/>
              <a:ext cx="467889" cy="61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6" descr="mood03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7800" y="1219200"/>
              <a:ext cx="504492" cy="63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8" descr="mood05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57399" y="4724400"/>
              <a:ext cx="567475" cy="70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30" descr="mood03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19200" y="3810000"/>
              <a:ext cx="491762" cy="61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8" descr="mood1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91000" y="4953000"/>
              <a:ext cx="630219" cy="66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50" descr="mood1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00600" y="4724400"/>
              <a:ext cx="606345" cy="6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52" descr="mood12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10122" y="528205"/>
              <a:ext cx="593614" cy="60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48" descr="mood1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53000" y="914400"/>
              <a:ext cx="588840" cy="6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42" descr="mood12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91200" y="2057400"/>
              <a:ext cx="695673" cy="62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32" descr="mood13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486400" y="1447800"/>
              <a:ext cx="580884" cy="59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41" descr="mood12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638800" y="3505200"/>
              <a:ext cx="83429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40" descr="mood11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29000" y="5029200"/>
              <a:ext cx="634994" cy="66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2" descr="mood02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667000" y="4876800"/>
              <a:ext cx="533400" cy="83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3" descr="mood02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14400" y="3124200"/>
              <a:ext cx="457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5" descr="mood01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914400" y="2362200"/>
              <a:ext cx="609600" cy="75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6" descr="mood12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943600" y="2743200"/>
              <a:ext cx="602826" cy="70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7" descr="mood118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505200" y="457200"/>
              <a:ext cx="492318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8" descr="mood13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334000" y="4191000"/>
              <a:ext cx="58314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5" name="Rectangle 124"/>
          <p:cNvSpPr/>
          <p:nvPr/>
        </p:nvSpPr>
        <p:spPr>
          <a:xfrm>
            <a:off x="4191000" y="2819400"/>
            <a:ext cx="914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schemeClr val="tx1"/>
                </a:solidFill>
                <a:latin typeface="Petel" pitchFamily="2" charset="-79"/>
                <a:cs typeface="Petel" pitchFamily="2" charset="-79"/>
              </a:rPr>
              <a:t>השעון של: _______</a:t>
            </a:r>
            <a:endParaRPr lang="en-US" sz="1600" dirty="0">
              <a:solidFill>
                <a:schemeClr val="tx1"/>
              </a:solidFill>
              <a:cs typeface="Petel" pitchFamily="2" charset="-79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010400" y="4876800"/>
            <a:ext cx="914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schemeClr val="tx1"/>
                </a:solidFill>
                <a:latin typeface="Petel" pitchFamily="2" charset="-79"/>
                <a:cs typeface="Petel" pitchFamily="2" charset="-79"/>
              </a:rPr>
              <a:t>השעון של: _______</a:t>
            </a:r>
            <a:endParaRPr lang="en-US" sz="1600" dirty="0">
              <a:solidFill>
                <a:schemeClr val="tx1"/>
              </a:solidFill>
              <a:cs typeface="Petel" pitchFamily="2" charset="-79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219200" y="4800600"/>
            <a:ext cx="9144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schemeClr val="tx1"/>
                </a:solidFill>
                <a:latin typeface="Petel" pitchFamily="2" charset="-79"/>
                <a:cs typeface="Petel" pitchFamily="2" charset="-79"/>
              </a:rPr>
              <a:t>השעון של: _______</a:t>
            </a:r>
            <a:endParaRPr lang="en-US" sz="1600" dirty="0">
              <a:solidFill>
                <a:schemeClr val="tx1"/>
              </a:solidFill>
              <a:cs typeface="Petel" pitchFamily="2" charset="-79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239000" y="1447800"/>
            <a:ext cx="9144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schemeClr val="tx1"/>
                </a:solidFill>
                <a:latin typeface="Petel" pitchFamily="2" charset="-79"/>
                <a:cs typeface="Petel" pitchFamily="2" charset="-79"/>
              </a:rPr>
              <a:t>השעון של: _______</a:t>
            </a:r>
            <a:endParaRPr lang="en-US" sz="1600" dirty="0">
              <a:solidFill>
                <a:schemeClr val="tx1"/>
              </a:solidFill>
              <a:cs typeface="Petel" pitchFamily="2" charset="-79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219200" y="1295400"/>
            <a:ext cx="914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schemeClr val="tx1"/>
                </a:solidFill>
                <a:latin typeface="Petel" pitchFamily="2" charset="-79"/>
                <a:cs typeface="Petel" pitchFamily="2" charset="-79"/>
              </a:rPr>
              <a:t>השעון של: _______</a:t>
            </a:r>
            <a:endParaRPr lang="en-US" sz="1600" dirty="0">
              <a:solidFill>
                <a:schemeClr val="tx1"/>
              </a:solidFill>
              <a:cs typeface="Petel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NarkisTammyMF" pitchFamily="2" charset="-79"/>
              </a:rPr>
              <a:t>מה יהיה לנו היום?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NarkisTammyMF" pitchFamily="2" charset="-79"/>
            </a:endParaRPr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4095730" cy="4095730"/>
          </a:xfrm>
        </p:spPr>
      </p:pic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היום ננסה לגלות אם יש לנו כוחות מיוחדים שלא הכרנו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הם עושים את זה?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כוחות שיש להם: </a:t>
            </a:r>
          </a:p>
          <a:p>
            <a:pPr algn="r" rtl="1"/>
            <a:r>
              <a:rPr lang="he-IL" dirty="0"/>
              <a:t>זריזות </a:t>
            </a:r>
            <a:r>
              <a:rPr lang="he-IL" dirty="0" smtClean="0"/>
              <a:t>ידיים</a:t>
            </a:r>
            <a:endParaRPr lang="he-IL" dirty="0"/>
          </a:p>
          <a:p>
            <a:pPr algn="r" rtl="1"/>
            <a:r>
              <a:rPr lang="he-IL" dirty="0" smtClean="0"/>
              <a:t>דיוק</a:t>
            </a:r>
            <a:endParaRPr lang="he-IL" dirty="0"/>
          </a:p>
          <a:p>
            <a:pPr algn="r" rtl="1"/>
            <a:r>
              <a:rPr lang="he-IL" dirty="0"/>
              <a:t>אמונה </a:t>
            </a:r>
            <a:r>
              <a:rPr lang="he-IL" dirty="0" smtClean="0"/>
              <a:t>שיצליחו</a:t>
            </a:r>
            <a:endParaRPr lang="he-IL" dirty="0"/>
          </a:p>
          <a:p>
            <a:pPr algn="r" rtl="1"/>
            <a:r>
              <a:rPr lang="he-IL" dirty="0" smtClean="0"/>
              <a:t>התמדה- אימונים</a:t>
            </a: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57200" y="457200"/>
            <a:ext cx="65532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למי יש את אחד הכוחות האלו?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66461"/>
            <a:ext cx="4686300" cy="36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4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10400" cy="715962"/>
          </a:xfrm>
          <a:solidFill>
            <a:srgbClr val="FF66CC"/>
          </a:solidFill>
        </p:spPr>
        <p:txBody>
          <a:bodyPr>
            <a:normAutofit/>
          </a:bodyPr>
          <a:lstStyle/>
          <a:p>
            <a:r>
              <a:rPr lang="he-IL" dirty="0" smtClean="0">
                <a:cs typeface="+mn-cs"/>
              </a:rPr>
              <a:t>איפה הכישרונות במוח שלך?</a:t>
            </a:r>
            <a:endParaRPr lang="he-IL" dirty="0">
              <a:cs typeface="+mn-cs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7924800" cy="5547360"/>
          </a:xfrm>
        </p:spPr>
      </p:pic>
    </p:spTree>
    <p:extLst>
      <p:ext uri="{BB962C8B-B14F-4D97-AF65-F5344CB8AC3E}">
        <p14:creationId xmlns:p14="http://schemas.microsoft.com/office/powerpoint/2010/main" val="182037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arie-science.blogspot.co.il/2009/04/blog-post_17.html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02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021287" cy="4914901"/>
          </a:xfrm>
        </p:spPr>
      </p:pic>
    </p:spTree>
    <p:extLst>
      <p:ext uri="{BB962C8B-B14F-4D97-AF65-F5344CB8AC3E}">
        <p14:creationId xmlns:p14="http://schemas.microsoft.com/office/powerpoint/2010/main" val="25153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he-IL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tel" pitchFamily="2" charset="-79"/>
                <a:cs typeface="Petel" pitchFamily="2" charset="-79"/>
              </a:rPr>
              <a:t>הפסקה לגוף ולנשמה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etel" pitchFamily="2" charset="-79"/>
            </a:endParaRPr>
          </a:p>
        </p:txBody>
      </p:sp>
      <p:pic>
        <p:nvPicPr>
          <p:cNvPr id="1026" name="Picture 2" descr="תרגילי התעמלות לאנשים שיושבים זמן רב מול המחשב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7" r="75820"/>
          <a:stretch/>
        </p:blipFill>
        <p:spPr bwMode="auto">
          <a:xfrm>
            <a:off x="-228600" y="1209674"/>
            <a:ext cx="2514599" cy="528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mputerguy007.blog.com/files/2011/07/exercis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190624"/>
            <a:ext cx="75819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371601" y="2133600"/>
            <a:ext cx="470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makeagif.com/i/nkzKFq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2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12882</TotalTime>
  <Words>1358</Words>
  <Application>Microsoft Office PowerPoint</Application>
  <PresentationFormat>‫הצגה על המסך (4:3)</PresentationFormat>
  <Paragraphs>154</Paragraphs>
  <Slides>17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32" baseType="lpstr">
      <vt:lpstr>Arial</vt:lpstr>
      <vt:lpstr>Busta</vt:lpstr>
      <vt:lpstr>Calibri</vt:lpstr>
      <vt:lpstr>Calibri Light</vt:lpstr>
      <vt:lpstr>Choco</vt:lpstr>
      <vt:lpstr>Hofesh</vt:lpstr>
      <vt:lpstr>Kurkevan</vt:lpstr>
      <vt:lpstr>Motek</vt:lpstr>
      <vt:lpstr>NarkisTammyMF</vt:lpstr>
      <vt:lpstr>Petel</vt:lpstr>
      <vt:lpstr>Times New Roman</vt:lpstr>
      <vt:lpstr>Wingdings</vt:lpstr>
      <vt:lpstr>Yakov</vt:lpstr>
      <vt:lpstr>Yakov thin</vt:lpstr>
      <vt:lpstr>מבט לאחור</vt:lpstr>
      <vt:lpstr> </vt:lpstr>
      <vt:lpstr>שעון הרגשות</vt:lpstr>
      <vt:lpstr>מה יהיה לנו היום?</vt:lpstr>
      <vt:lpstr>איך הם עושים את זה?</vt:lpstr>
      <vt:lpstr>איפה הכישרונות במוח שלך?</vt:lpstr>
      <vt:lpstr>מצגת של PowerPoint</vt:lpstr>
      <vt:lpstr>מצגת של PowerPoint</vt:lpstr>
      <vt:lpstr>הפסקה לגוף ולנשמה</vt:lpstr>
      <vt:lpstr>מצגת של PowerPoint</vt:lpstr>
      <vt:lpstr>אם היית יכול/ה לבחור כוח-על  מה הוא היה?</vt:lpstr>
      <vt:lpstr>יצירת גיבור על שאני רוצה להיות</vt:lpstr>
      <vt:lpstr>לסיכום...</vt:lpstr>
      <vt:lpstr>הפינה של: _______</vt:lpstr>
      <vt:lpstr>רגע לפני שמסיימים....</vt:lpstr>
      <vt:lpstr>תזכורת </vt:lpstr>
      <vt:lpstr>כוכב היום</vt:lpstr>
      <vt:lpstr>להתראות 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ZP</dc:creator>
  <cp:lastModifiedBy>דפנה סתר</cp:lastModifiedBy>
  <cp:revision>301</cp:revision>
  <dcterms:created xsi:type="dcterms:W3CDTF">2012-07-29T11:28:25Z</dcterms:created>
  <dcterms:modified xsi:type="dcterms:W3CDTF">2020-09-17T06:47:40Z</dcterms:modified>
</cp:coreProperties>
</file>