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Alef"/>
      <p:regular r:id="rId28"/>
      <p:bold r:id="rId29"/>
    </p:embeddedFont>
    <p:embeddedFont>
      <p:font typeface="Assistant"/>
      <p:regular r:id="rId30"/>
      <p:bold r:id="rId31"/>
    </p:embeddedFont>
    <p:embeddedFont>
      <p:font typeface="Source Sans Pr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Alef-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f-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ssistant-bold.fntdata"/><Relationship Id="rId30" Type="http://schemas.openxmlformats.org/officeDocument/2006/relationships/font" Target="fonts/Assistant-regular.fntdata"/><Relationship Id="rId11" Type="http://schemas.openxmlformats.org/officeDocument/2006/relationships/slide" Target="slides/slide6.xml"/><Relationship Id="rId33" Type="http://schemas.openxmlformats.org/officeDocument/2006/relationships/font" Target="fonts/SourceSansPro-bold.fntdata"/><Relationship Id="rId10" Type="http://schemas.openxmlformats.org/officeDocument/2006/relationships/slide" Target="slides/slide5.xml"/><Relationship Id="rId32" Type="http://schemas.openxmlformats.org/officeDocument/2006/relationships/font" Target="fonts/SourceSansPro-regular.fntdata"/><Relationship Id="rId13" Type="http://schemas.openxmlformats.org/officeDocument/2006/relationships/slide" Target="slides/slide8.xml"/><Relationship Id="rId35" Type="http://schemas.openxmlformats.org/officeDocument/2006/relationships/font" Target="fonts/SourceSansPro-boldItalic.fntdata"/><Relationship Id="rId12" Type="http://schemas.openxmlformats.org/officeDocument/2006/relationships/slide" Target="slides/slide7.xml"/><Relationship Id="rId34" Type="http://schemas.openxmlformats.org/officeDocument/2006/relationships/font" Target="fonts/SourceSansPr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7728dd25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7728dd25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7728dd25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7728dd25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97728dd25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97728dd25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7728dd25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97728dd25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97728dd25e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97728dd25e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97728dd25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97728dd25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97728dd25e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97728dd25e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97728dd25e_0_1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97728dd25e_0_1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97728dd25e_0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97728dd25e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97728dd25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97728dd25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97728dd25e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97728dd25e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7728dd25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7728dd25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7728dd25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7728dd25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7728dd25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97728dd25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97728dd25e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97728dd25e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7728dd25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7728dd25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97728dd25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97728dd25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p:cSld name="AUTOLAYOUT">
    <p:bg>
      <p:bgPr>
        <a:solidFill>
          <a:srgbClr val="FFFFFF"/>
        </a:solidFill>
      </p:bgPr>
    </p:bg>
    <p:spTree>
      <p:nvGrpSpPr>
        <p:cNvPr id="54" name="Shape 54"/>
        <p:cNvGrpSpPr/>
        <p:nvPr/>
      </p:nvGrpSpPr>
      <p:grpSpPr>
        <a:xfrm>
          <a:off x="0" y="0"/>
          <a:ext cx="0" cy="0"/>
          <a:chOff x="0" y="0"/>
          <a:chExt cx="0" cy="0"/>
        </a:xfrm>
      </p:grpSpPr>
      <p:sp>
        <p:nvSpPr>
          <p:cNvPr id="55" name="Google Shape;55;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2705800" y="0"/>
            <a:ext cx="6438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txBox="1"/>
          <p:nvPr>
            <p:ph type="title"/>
          </p:nvPr>
        </p:nvSpPr>
        <p:spPr>
          <a:xfrm>
            <a:off x="304800" y="710000"/>
            <a:ext cx="2089800" cy="759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1800"/>
              <a:buNone/>
              <a:defRPr b="1" sz="1800">
                <a:solidFill>
                  <a:schemeClr val="dk1"/>
                </a:solidFill>
              </a:defRPr>
            </a:lvl1pPr>
            <a:lvl2pPr lvl="1" algn="l">
              <a:lnSpc>
                <a:spcPct val="100000"/>
              </a:lnSpc>
              <a:spcBef>
                <a:spcPts val="0"/>
              </a:spcBef>
              <a:spcAft>
                <a:spcPts val="0"/>
              </a:spcAft>
              <a:buClr>
                <a:schemeClr val="dk1"/>
              </a:buClr>
              <a:buSzPts val="1800"/>
              <a:buNone/>
              <a:defRPr b="1" sz="1800">
                <a:solidFill>
                  <a:schemeClr val="dk1"/>
                </a:solidFill>
              </a:defRPr>
            </a:lvl2pPr>
            <a:lvl3pPr lvl="2" algn="l">
              <a:lnSpc>
                <a:spcPct val="100000"/>
              </a:lnSpc>
              <a:spcBef>
                <a:spcPts val="0"/>
              </a:spcBef>
              <a:spcAft>
                <a:spcPts val="0"/>
              </a:spcAft>
              <a:buClr>
                <a:schemeClr val="dk1"/>
              </a:buClr>
              <a:buSzPts val="1800"/>
              <a:buNone/>
              <a:defRPr b="1" sz="1800">
                <a:solidFill>
                  <a:schemeClr val="dk1"/>
                </a:solidFill>
              </a:defRPr>
            </a:lvl3pPr>
            <a:lvl4pPr lvl="3" algn="l">
              <a:lnSpc>
                <a:spcPct val="100000"/>
              </a:lnSpc>
              <a:spcBef>
                <a:spcPts val="0"/>
              </a:spcBef>
              <a:spcAft>
                <a:spcPts val="0"/>
              </a:spcAft>
              <a:buClr>
                <a:schemeClr val="dk1"/>
              </a:buClr>
              <a:buSzPts val="1800"/>
              <a:buNone/>
              <a:defRPr b="1" sz="1800">
                <a:solidFill>
                  <a:schemeClr val="dk1"/>
                </a:solidFill>
              </a:defRPr>
            </a:lvl4pPr>
            <a:lvl5pPr lvl="4" algn="l">
              <a:lnSpc>
                <a:spcPct val="100000"/>
              </a:lnSpc>
              <a:spcBef>
                <a:spcPts val="0"/>
              </a:spcBef>
              <a:spcAft>
                <a:spcPts val="0"/>
              </a:spcAft>
              <a:buClr>
                <a:schemeClr val="dk1"/>
              </a:buClr>
              <a:buSzPts val="1800"/>
              <a:buNone/>
              <a:defRPr b="1" sz="1800">
                <a:solidFill>
                  <a:schemeClr val="dk1"/>
                </a:solidFill>
              </a:defRPr>
            </a:lvl5pPr>
            <a:lvl6pPr lvl="5" algn="l">
              <a:lnSpc>
                <a:spcPct val="100000"/>
              </a:lnSpc>
              <a:spcBef>
                <a:spcPts val="0"/>
              </a:spcBef>
              <a:spcAft>
                <a:spcPts val="0"/>
              </a:spcAft>
              <a:buClr>
                <a:schemeClr val="dk1"/>
              </a:buClr>
              <a:buSzPts val="1800"/>
              <a:buNone/>
              <a:defRPr b="1" sz="1800">
                <a:solidFill>
                  <a:schemeClr val="dk1"/>
                </a:solidFill>
              </a:defRPr>
            </a:lvl6pPr>
            <a:lvl7pPr lvl="6" algn="l">
              <a:lnSpc>
                <a:spcPct val="100000"/>
              </a:lnSpc>
              <a:spcBef>
                <a:spcPts val="0"/>
              </a:spcBef>
              <a:spcAft>
                <a:spcPts val="0"/>
              </a:spcAft>
              <a:buClr>
                <a:schemeClr val="dk1"/>
              </a:buClr>
              <a:buSzPts val="1800"/>
              <a:buNone/>
              <a:defRPr b="1" sz="1800">
                <a:solidFill>
                  <a:schemeClr val="dk1"/>
                </a:solidFill>
              </a:defRPr>
            </a:lvl7pPr>
            <a:lvl8pPr lvl="7" algn="l">
              <a:lnSpc>
                <a:spcPct val="100000"/>
              </a:lnSpc>
              <a:spcBef>
                <a:spcPts val="0"/>
              </a:spcBef>
              <a:spcAft>
                <a:spcPts val="0"/>
              </a:spcAft>
              <a:buClr>
                <a:schemeClr val="dk1"/>
              </a:buClr>
              <a:buSzPts val="1800"/>
              <a:buNone/>
              <a:defRPr b="1" sz="1800">
                <a:solidFill>
                  <a:schemeClr val="dk1"/>
                </a:solidFill>
              </a:defRPr>
            </a:lvl8pPr>
            <a:lvl9pPr lvl="8" algn="l">
              <a:lnSpc>
                <a:spcPct val="100000"/>
              </a:lnSpc>
              <a:spcBef>
                <a:spcPts val="0"/>
              </a:spcBef>
              <a:spcAft>
                <a:spcPts val="0"/>
              </a:spcAft>
              <a:buClr>
                <a:schemeClr val="dk1"/>
              </a:buClr>
              <a:buSzPts val="1800"/>
              <a:buNone/>
              <a:defRPr b="1" sz="1800">
                <a:solidFill>
                  <a:schemeClr val="dk1"/>
                </a:solidFill>
              </a:defRPr>
            </a:lvl9pPr>
          </a:lstStyle>
          <a:p/>
        </p:txBody>
      </p:sp>
      <p:sp>
        <p:nvSpPr>
          <p:cNvPr id="58" name="Google Shape;58;p13"/>
          <p:cNvSpPr txBox="1"/>
          <p:nvPr>
            <p:ph idx="1" type="body"/>
          </p:nvPr>
        </p:nvSpPr>
        <p:spPr>
          <a:xfrm>
            <a:off x="304800" y="1554150"/>
            <a:ext cx="2089800" cy="33105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dk2"/>
              </a:buClr>
              <a:buSzPts val="1400"/>
              <a:buChar char="●"/>
              <a:defRPr sz="1400">
                <a:solidFill>
                  <a:schemeClr val="dk2"/>
                </a:solidFill>
              </a:defRPr>
            </a:lvl1pPr>
            <a:lvl2pPr indent="-304800" lvl="1" marL="914400" algn="l">
              <a:lnSpc>
                <a:spcPct val="115000"/>
              </a:lnSpc>
              <a:spcBef>
                <a:spcPts val="1600"/>
              </a:spcBef>
              <a:spcAft>
                <a:spcPts val="0"/>
              </a:spcAft>
              <a:buClr>
                <a:schemeClr val="dk2"/>
              </a:buClr>
              <a:buSzPts val="1200"/>
              <a:buChar char="○"/>
              <a:defRPr sz="1200">
                <a:solidFill>
                  <a:schemeClr val="dk2"/>
                </a:solidFill>
              </a:defRPr>
            </a:lvl2pPr>
            <a:lvl3pPr indent="-304800" lvl="2" marL="1371600" algn="l">
              <a:lnSpc>
                <a:spcPct val="115000"/>
              </a:lnSpc>
              <a:spcBef>
                <a:spcPts val="1600"/>
              </a:spcBef>
              <a:spcAft>
                <a:spcPts val="0"/>
              </a:spcAft>
              <a:buClr>
                <a:schemeClr val="dk2"/>
              </a:buClr>
              <a:buSzPts val="1200"/>
              <a:buChar char="■"/>
              <a:defRPr sz="1200">
                <a:solidFill>
                  <a:schemeClr val="dk2"/>
                </a:solidFill>
              </a:defRPr>
            </a:lvl3pPr>
            <a:lvl4pPr indent="-304800" lvl="3" marL="1828800" algn="l">
              <a:lnSpc>
                <a:spcPct val="115000"/>
              </a:lnSpc>
              <a:spcBef>
                <a:spcPts val="1600"/>
              </a:spcBef>
              <a:spcAft>
                <a:spcPts val="0"/>
              </a:spcAft>
              <a:buClr>
                <a:schemeClr val="dk2"/>
              </a:buClr>
              <a:buSzPts val="1200"/>
              <a:buChar char="●"/>
              <a:defRPr sz="1200">
                <a:solidFill>
                  <a:schemeClr val="dk2"/>
                </a:solidFill>
              </a:defRPr>
            </a:lvl4pPr>
            <a:lvl5pPr indent="-304800" lvl="4" marL="2286000" algn="l">
              <a:lnSpc>
                <a:spcPct val="115000"/>
              </a:lnSpc>
              <a:spcBef>
                <a:spcPts val="1600"/>
              </a:spcBef>
              <a:spcAft>
                <a:spcPts val="0"/>
              </a:spcAft>
              <a:buClr>
                <a:schemeClr val="dk2"/>
              </a:buClr>
              <a:buSzPts val="1200"/>
              <a:buChar char="○"/>
              <a:defRPr sz="1200">
                <a:solidFill>
                  <a:schemeClr val="dk2"/>
                </a:solidFill>
              </a:defRPr>
            </a:lvl5pPr>
            <a:lvl6pPr indent="-304800" lvl="5" marL="2743200" algn="l">
              <a:lnSpc>
                <a:spcPct val="115000"/>
              </a:lnSpc>
              <a:spcBef>
                <a:spcPts val="1600"/>
              </a:spcBef>
              <a:spcAft>
                <a:spcPts val="0"/>
              </a:spcAft>
              <a:buClr>
                <a:schemeClr val="dk2"/>
              </a:buClr>
              <a:buSzPts val="1200"/>
              <a:buChar char="■"/>
              <a:defRPr sz="1200">
                <a:solidFill>
                  <a:schemeClr val="dk2"/>
                </a:solidFill>
              </a:defRPr>
            </a:lvl6pPr>
            <a:lvl7pPr indent="-304800" lvl="6" marL="3200400" algn="l">
              <a:lnSpc>
                <a:spcPct val="115000"/>
              </a:lnSpc>
              <a:spcBef>
                <a:spcPts val="1600"/>
              </a:spcBef>
              <a:spcAft>
                <a:spcPts val="0"/>
              </a:spcAft>
              <a:buClr>
                <a:schemeClr val="dk2"/>
              </a:buClr>
              <a:buSzPts val="1200"/>
              <a:buChar char="●"/>
              <a:defRPr sz="1200">
                <a:solidFill>
                  <a:schemeClr val="dk2"/>
                </a:solidFill>
              </a:defRPr>
            </a:lvl7pPr>
            <a:lvl8pPr indent="-304800" lvl="7" marL="3657600" algn="l">
              <a:lnSpc>
                <a:spcPct val="115000"/>
              </a:lnSpc>
              <a:spcBef>
                <a:spcPts val="1600"/>
              </a:spcBef>
              <a:spcAft>
                <a:spcPts val="0"/>
              </a:spcAft>
              <a:buClr>
                <a:schemeClr val="dk2"/>
              </a:buClr>
              <a:buSzPts val="1200"/>
              <a:buChar char="○"/>
              <a:defRPr sz="1200">
                <a:solidFill>
                  <a:schemeClr val="dk2"/>
                </a:solidFill>
              </a:defRPr>
            </a:lvl8pPr>
            <a:lvl9pPr indent="-304800" lvl="8" marL="4114800" algn="l">
              <a:lnSpc>
                <a:spcPct val="115000"/>
              </a:lnSpc>
              <a:spcBef>
                <a:spcPts val="1600"/>
              </a:spcBef>
              <a:spcAft>
                <a:spcPts val="1600"/>
              </a:spcAft>
              <a:buClr>
                <a:schemeClr val="dk2"/>
              </a:buClr>
              <a:buSzPts val="1200"/>
              <a:buChar char="■"/>
              <a:defRPr sz="1200">
                <a:solidFill>
                  <a:schemeClr val="dk2"/>
                </a:solidFill>
              </a:defRPr>
            </a:lvl9pPr>
          </a:lstStyle>
          <a:p/>
        </p:txBody>
      </p:sp>
      <p:sp>
        <p:nvSpPr>
          <p:cNvPr id="59" name="Google Shape;59;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1">
  <p:cSld name="AUTOLAYOUT_1">
    <p:bg>
      <p:bgPr>
        <a:solidFill>
          <a:srgbClr val="FFFFFF"/>
        </a:solidFill>
      </p:bgPr>
    </p:bg>
    <p:spTree>
      <p:nvGrpSpPr>
        <p:cNvPr id="60"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64" name="Google Shape;64;p14"/>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5" name="Google Shape;65;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2">
  <p:cSld name="AUTOLAYOUT_2">
    <p:bg>
      <p:bgPr>
        <a:solidFill>
          <a:srgbClr val="FFFFFF"/>
        </a:solidFill>
      </p:bgPr>
    </p:bg>
    <p:spTree>
      <p:nvGrpSpPr>
        <p:cNvPr id="66" name="Shape 66"/>
        <p:cNvGrpSpPr/>
        <p:nvPr/>
      </p:nvGrpSpPr>
      <p:grpSpPr>
        <a:xfrm>
          <a:off x="0" y="0"/>
          <a:ext cx="0" cy="0"/>
          <a:chOff x="0" y="0"/>
          <a:chExt cx="0" cy="0"/>
        </a:xfrm>
      </p:grpSpPr>
      <p:sp>
        <p:nvSpPr>
          <p:cNvPr id="67" name="Google Shape;67;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indent="0" lvl="0" marL="0" rtl="0" algn="r">
              <a:spcBef>
                <a:spcPts val="0"/>
              </a:spcBef>
              <a:spcAft>
                <a:spcPts val="0"/>
              </a:spcAft>
              <a:buNone/>
            </a:pPr>
            <a:fld id="{00000000-1234-1234-1234-123412341234}" type="slidenum">
              <a:rPr lang="iw"/>
              <a:t>‹#›</a:t>
            </a:fld>
            <a:endParaRPr/>
          </a:p>
        </p:txBody>
      </p:sp>
      <p:sp>
        <p:nvSpPr>
          <p:cNvPr id="69" name="Google Shape;69;p15"/>
          <p:cNvSpPr txBox="1"/>
          <p:nvPr>
            <p:ph type="title"/>
          </p:nvPr>
        </p:nvSpPr>
        <p:spPr>
          <a:xfrm>
            <a:off x="523250" y="1523725"/>
            <a:ext cx="3477900" cy="1388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70" name="Google Shape;70;p15"/>
          <p:cNvSpPr txBox="1"/>
          <p:nvPr>
            <p:ph idx="1" type="body"/>
          </p:nvPr>
        </p:nvSpPr>
        <p:spPr>
          <a:xfrm>
            <a:off x="523325" y="3020275"/>
            <a:ext cx="3477900" cy="15348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1600"/>
              </a:spcBef>
              <a:spcAft>
                <a:spcPts val="0"/>
              </a:spcAft>
              <a:buClr>
                <a:srgbClr val="FFFFFF"/>
              </a:buClr>
              <a:buSzPts val="1400"/>
              <a:buChar char="○"/>
              <a:defRPr sz="1400">
                <a:solidFill>
                  <a:srgbClr val="FFFFFF"/>
                </a:solidFill>
              </a:defRPr>
            </a:lvl2pPr>
            <a:lvl3pPr indent="-317500" lvl="2" marL="1371600" algn="l">
              <a:lnSpc>
                <a:spcPct val="115000"/>
              </a:lnSpc>
              <a:spcBef>
                <a:spcPts val="1600"/>
              </a:spcBef>
              <a:spcAft>
                <a:spcPts val="0"/>
              </a:spcAft>
              <a:buClr>
                <a:srgbClr val="FFFFFF"/>
              </a:buClr>
              <a:buSzPts val="1400"/>
              <a:buChar char="■"/>
              <a:defRPr sz="1400">
                <a:solidFill>
                  <a:srgbClr val="FFFFFF"/>
                </a:solidFill>
              </a:defRPr>
            </a:lvl3pPr>
            <a:lvl4pPr indent="-317500" lvl="3" marL="1828800" algn="l">
              <a:lnSpc>
                <a:spcPct val="115000"/>
              </a:lnSpc>
              <a:spcBef>
                <a:spcPts val="1600"/>
              </a:spcBef>
              <a:spcAft>
                <a:spcPts val="0"/>
              </a:spcAft>
              <a:buClr>
                <a:srgbClr val="FFFFFF"/>
              </a:buClr>
              <a:buSzPts val="1400"/>
              <a:buChar char="●"/>
              <a:defRPr sz="1400">
                <a:solidFill>
                  <a:srgbClr val="FFFFFF"/>
                </a:solidFill>
              </a:defRPr>
            </a:lvl4pPr>
            <a:lvl5pPr indent="-317500" lvl="4" marL="2286000" algn="l">
              <a:lnSpc>
                <a:spcPct val="115000"/>
              </a:lnSpc>
              <a:spcBef>
                <a:spcPts val="1600"/>
              </a:spcBef>
              <a:spcAft>
                <a:spcPts val="0"/>
              </a:spcAft>
              <a:buClr>
                <a:srgbClr val="FFFFFF"/>
              </a:buClr>
              <a:buSzPts val="1400"/>
              <a:buChar char="○"/>
              <a:defRPr sz="1400">
                <a:solidFill>
                  <a:srgbClr val="FFFFFF"/>
                </a:solidFill>
              </a:defRPr>
            </a:lvl5pPr>
            <a:lvl6pPr indent="-317500" lvl="5" marL="2743200" algn="l">
              <a:lnSpc>
                <a:spcPct val="115000"/>
              </a:lnSpc>
              <a:spcBef>
                <a:spcPts val="1600"/>
              </a:spcBef>
              <a:spcAft>
                <a:spcPts val="0"/>
              </a:spcAft>
              <a:buClr>
                <a:srgbClr val="FFFFFF"/>
              </a:buClr>
              <a:buSzPts val="1400"/>
              <a:buChar char="■"/>
              <a:defRPr sz="1400">
                <a:solidFill>
                  <a:srgbClr val="FFFFFF"/>
                </a:solidFill>
              </a:defRPr>
            </a:lvl6pPr>
            <a:lvl7pPr indent="-317500" lvl="6" marL="3200400" algn="l">
              <a:lnSpc>
                <a:spcPct val="115000"/>
              </a:lnSpc>
              <a:spcBef>
                <a:spcPts val="1600"/>
              </a:spcBef>
              <a:spcAft>
                <a:spcPts val="0"/>
              </a:spcAft>
              <a:buClr>
                <a:srgbClr val="FFFFFF"/>
              </a:buClr>
              <a:buSzPts val="1400"/>
              <a:buChar char="●"/>
              <a:defRPr sz="1400">
                <a:solidFill>
                  <a:srgbClr val="FFFFFF"/>
                </a:solidFill>
              </a:defRPr>
            </a:lvl7pPr>
            <a:lvl8pPr indent="-317500" lvl="7" marL="3657600" algn="l">
              <a:lnSpc>
                <a:spcPct val="115000"/>
              </a:lnSpc>
              <a:spcBef>
                <a:spcPts val="1600"/>
              </a:spcBef>
              <a:spcAft>
                <a:spcPts val="0"/>
              </a:spcAft>
              <a:buClr>
                <a:srgbClr val="FFFFFF"/>
              </a:buClr>
              <a:buSzPts val="1400"/>
              <a:buChar char="○"/>
              <a:defRPr sz="1400">
                <a:solidFill>
                  <a:srgbClr val="FFFFFF"/>
                </a:solidFill>
              </a:defRPr>
            </a:lvl8pPr>
            <a:lvl9pPr indent="-317500" lvl="8" marL="4114800" algn="l">
              <a:lnSpc>
                <a:spcPct val="115000"/>
              </a:lnSpc>
              <a:spcBef>
                <a:spcPts val="1600"/>
              </a:spcBef>
              <a:spcAft>
                <a:spcPts val="1600"/>
              </a:spcAft>
              <a:buClr>
                <a:srgbClr val="FFFFFF"/>
              </a:buClr>
              <a:buSzPts val="1400"/>
              <a:buChar char="■"/>
              <a:defRPr sz="1400">
                <a:solidFill>
                  <a:srgbClr val="FFFFFF"/>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3">
  <p:cSld name="AUTOLAYOUT_3">
    <p:bg>
      <p:bgPr>
        <a:solidFill>
          <a:srgbClr val="FFFFFF"/>
        </a:solidFill>
      </p:bgPr>
    </p:bg>
    <p:spTree>
      <p:nvGrpSpPr>
        <p:cNvPr id="71" name="Shape 71"/>
        <p:cNvGrpSpPr/>
        <p:nvPr/>
      </p:nvGrpSpPr>
      <p:grpSpPr>
        <a:xfrm>
          <a:off x="0" y="0"/>
          <a:ext cx="0" cy="0"/>
          <a:chOff x="0" y="0"/>
          <a:chExt cx="0" cy="0"/>
        </a:xfrm>
      </p:grpSpPr>
      <p:sp>
        <p:nvSpPr>
          <p:cNvPr id="72" name="Google Shape;72;p16"/>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6"/>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ph type="title"/>
          </p:nvPr>
        </p:nvSpPr>
        <p:spPr>
          <a:xfrm>
            <a:off x="233600" y="829550"/>
            <a:ext cx="2566200" cy="8925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81" name="Google Shape;81;p16"/>
          <p:cNvSpPr txBox="1"/>
          <p:nvPr>
            <p:ph idx="1" type="body"/>
          </p:nvPr>
        </p:nvSpPr>
        <p:spPr>
          <a:xfrm>
            <a:off x="233600" y="1798300"/>
            <a:ext cx="2566200" cy="29772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82" name="Google Shape;82;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4">
  <p:cSld name="AUTOLAYOUT_4">
    <p:bg>
      <p:bgPr>
        <a:solidFill>
          <a:srgbClr val="FFFFFF"/>
        </a:solidFill>
      </p:bgPr>
    </p:bg>
    <p:spTree>
      <p:nvGrpSpPr>
        <p:cNvPr id="83" name="Shape 83"/>
        <p:cNvGrpSpPr/>
        <p:nvPr/>
      </p:nvGrpSpPr>
      <p:grpSpPr>
        <a:xfrm>
          <a:off x="0" y="0"/>
          <a:ext cx="0" cy="0"/>
          <a:chOff x="0" y="0"/>
          <a:chExt cx="0" cy="0"/>
        </a:xfrm>
      </p:grpSpPr>
      <p:sp>
        <p:nvSpPr>
          <p:cNvPr id="84" name="Google Shape;84;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87" name="Google Shape;87;p17"/>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8" name="Google Shape;88;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5">
  <p:cSld name="AUTOLAYOUT_5">
    <p:spTree>
      <p:nvGrpSpPr>
        <p:cNvPr id="89" name="Shape 89"/>
        <p:cNvGrpSpPr/>
        <p:nvPr/>
      </p:nvGrpSpPr>
      <p:grpSpPr>
        <a:xfrm>
          <a:off x="0" y="0"/>
          <a:ext cx="0" cy="0"/>
          <a:chOff x="0" y="0"/>
          <a:chExt cx="0" cy="0"/>
        </a:xfrm>
      </p:grpSpPr>
      <p:sp>
        <p:nvSpPr>
          <p:cNvPr id="90" name="Google Shape;90;p18"/>
          <p:cNvSpPr/>
          <p:nvPr/>
        </p:nvSpPr>
        <p:spPr>
          <a:xfrm>
            <a:off x="0" y="0"/>
            <a:ext cx="9144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p:nvPr/>
        </p:nvSpPr>
        <p:spPr>
          <a:xfrm>
            <a:off x="25" y="0"/>
            <a:ext cx="9143982" cy="327780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ph type="ctrTitle"/>
          </p:nvPr>
        </p:nvSpPr>
        <p:spPr>
          <a:xfrm>
            <a:off x="311700" y="3549100"/>
            <a:ext cx="8097600" cy="6633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93" name="Google Shape;93;p18"/>
          <p:cNvSpPr txBox="1"/>
          <p:nvPr>
            <p:ph idx="1" type="subTitle"/>
          </p:nvPr>
        </p:nvSpPr>
        <p:spPr>
          <a:xfrm>
            <a:off x="311700" y="4249400"/>
            <a:ext cx="8097600" cy="5184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600"/>
              <a:buNone/>
              <a:defRPr sz="1600">
                <a:solidFill>
                  <a:srgbClr val="FFFFFF"/>
                </a:solidFill>
              </a:defRPr>
            </a:lvl1pPr>
            <a:lvl2pPr lvl="1" algn="l">
              <a:lnSpc>
                <a:spcPct val="100000"/>
              </a:lnSpc>
              <a:spcBef>
                <a:spcPts val="0"/>
              </a:spcBef>
              <a:spcAft>
                <a:spcPts val="0"/>
              </a:spcAft>
              <a:buClr>
                <a:srgbClr val="FFFFFF"/>
              </a:buClr>
              <a:buSzPts val="1600"/>
              <a:buNone/>
              <a:defRPr sz="1600">
                <a:solidFill>
                  <a:srgbClr val="FFFFFF"/>
                </a:solidFill>
              </a:defRPr>
            </a:lvl2pPr>
            <a:lvl3pPr lvl="2" algn="l">
              <a:lnSpc>
                <a:spcPct val="100000"/>
              </a:lnSpc>
              <a:spcBef>
                <a:spcPts val="0"/>
              </a:spcBef>
              <a:spcAft>
                <a:spcPts val="0"/>
              </a:spcAft>
              <a:buClr>
                <a:srgbClr val="FFFFFF"/>
              </a:buClr>
              <a:buSzPts val="1600"/>
              <a:buNone/>
              <a:defRPr sz="1600">
                <a:solidFill>
                  <a:srgbClr val="FFFFFF"/>
                </a:solidFill>
              </a:defRPr>
            </a:lvl3pPr>
            <a:lvl4pPr lvl="3" algn="l">
              <a:lnSpc>
                <a:spcPct val="100000"/>
              </a:lnSpc>
              <a:spcBef>
                <a:spcPts val="0"/>
              </a:spcBef>
              <a:spcAft>
                <a:spcPts val="0"/>
              </a:spcAft>
              <a:buClr>
                <a:srgbClr val="FFFFFF"/>
              </a:buClr>
              <a:buSzPts val="1600"/>
              <a:buNone/>
              <a:defRPr sz="1600">
                <a:solidFill>
                  <a:srgbClr val="FFFFFF"/>
                </a:solidFill>
              </a:defRPr>
            </a:lvl4pPr>
            <a:lvl5pPr lvl="4" algn="l">
              <a:lnSpc>
                <a:spcPct val="100000"/>
              </a:lnSpc>
              <a:spcBef>
                <a:spcPts val="0"/>
              </a:spcBef>
              <a:spcAft>
                <a:spcPts val="0"/>
              </a:spcAft>
              <a:buClr>
                <a:srgbClr val="FFFFFF"/>
              </a:buClr>
              <a:buSzPts val="1600"/>
              <a:buNone/>
              <a:defRPr sz="1600">
                <a:solidFill>
                  <a:srgbClr val="FFFFFF"/>
                </a:solidFill>
              </a:defRPr>
            </a:lvl5pPr>
            <a:lvl6pPr lvl="5" algn="l">
              <a:lnSpc>
                <a:spcPct val="100000"/>
              </a:lnSpc>
              <a:spcBef>
                <a:spcPts val="0"/>
              </a:spcBef>
              <a:spcAft>
                <a:spcPts val="0"/>
              </a:spcAft>
              <a:buClr>
                <a:srgbClr val="FFFFFF"/>
              </a:buClr>
              <a:buSzPts val="1600"/>
              <a:buNone/>
              <a:defRPr sz="1600">
                <a:solidFill>
                  <a:srgbClr val="FFFFFF"/>
                </a:solidFill>
              </a:defRPr>
            </a:lvl6pPr>
            <a:lvl7pPr lvl="6" algn="l">
              <a:lnSpc>
                <a:spcPct val="100000"/>
              </a:lnSpc>
              <a:spcBef>
                <a:spcPts val="0"/>
              </a:spcBef>
              <a:spcAft>
                <a:spcPts val="0"/>
              </a:spcAft>
              <a:buClr>
                <a:srgbClr val="FFFFFF"/>
              </a:buClr>
              <a:buSzPts val="1600"/>
              <a:buNone/>
              <a:defRPr sz="1600">
                <a:solidFill>
                  <a:srgbClr val="FFFFFF"/>
                </a:solidFill>
              </a:defRPr>
            </a:lvl7pPr>
            <a:lvl8pPr lvl="7" algn="l">
              <a:lnSpc>
                <a:spcPct val="100000"/>
              </a:lnSpc>
              <a:spcBef>
                <a:spcPts val="0"/>
              </a:spcBef>
              <a:spcAft>
                <a:spcPts val="0"/>
              </a:spcAft>
              <a:buClr>
                <a:srgbClr val="FFFFFF"/>
              </a:buClr>
              <a:buSzPts val="1600"/>
              <a:buNone/>
              <a:defRPr sz="1600">
                <a:solidFill>
                  <a:srgbClr val="FFFFFF"/>
                </a:solidFill>
              </a:defRPr>
            </a:lvl8pPr>
            <a:lvl9pPr lvl="8" algn="l">
              <a:lnSpc>
                <a:spcPct val="100000"/>
              </a:lnSpc>
              <a:spcBef>
                <a:spcPts val="0"/>
              </a:spcBef>
              <a:spcAft>
                <a:spcPts val="0"/>
              </a:spcAft>
              <a:buClr>
                <a:srgbClr val="FFFFFF"/>
              </a:buClr>
              <a:buSzPts val="1600"/>
              <a:buNone/>
              <a:defRPr sz="1600">
                <a:solidFill>
                  <a:srgbClr val="FFFFFF"/>
                </a:solidFill>
              </a:defRPr>
            </a:lvl9pPr>
          </a:lstStyle>
          <a:p/>
        </p:txBody>
      </p:sp>
      <p:sp>
        <p:nvSpPr>
          <p:cNvPr id="94" name="Google Shape;94;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פריסה מותאמת אישית 7">
  <p:cSld name="AUTOLAYOUT_7">
    <p:bg>
      <p:bgPr>
        <a:solidFill>
          <a:srgbClr val="FFFFFF"/>
        </a:solidFill>
      </p:bgPr>
    </p:bg>
    <p:spTree>
      <p:nvGrpSpPr>
        <p:cNvPr id="95" name="Shape 95"/>
        <p:cNvGrpSpPr/>
        <p:nvPr/>
      </p:nvGrpSpPr>
      <p:grpSpPr>
        <a:xfrm>
          <a:off x="0" y="0"/>
          <a:ext cx="0" cy="0"/>
          <a:chOff x="0" y="0"/>
          <a:chExt cx="0" cy="0"/>
        </a:xfrm>
      </p:grpSpPr>
      <p:sp>
        <p:nvSpPr>
          <p:cNvPr id="96" name="Google Shape;96;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9"/>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99" name="Google Shape;99;p19"/>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00" name="Google Shape;100;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i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yaaratzeva.wixsite.com/linkstzeva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0"/>
          <p:cNvPicPr preferRelativeResize="0"/>
          <p:nvPr/>
        </p:nvPicPr>
        <p:blipFill rotWithShape="1">
          <a:blip r:embed="rId3">
            <a:alphaModFix/>
          </a:blip>
          <a:srcRect b="23320" l="0" r="0" t="23315"/>
          <a:stretch/>
        </p:blipFill>
        <p:spPr>
          <a:xfrm>
            <a:off x="25" y="11280"/>
            <a:ext cx="9143982" cy="3201930"/>
          </a:xfrm>
          <a:prstGeom prst="flowChartDocument">
            <a:avLst/>
          </a:prstGeom>
          <a:noFill/>
          <a:ln>
            <a:noFill/>
          </a:ln>
        </p:spPr>
      </p:pic>
      <p:sp>
        <p:nvSpPr>
          <p:cNvPr id="106" name="Google Shape;106;p20"/>
          <p:cNvSpPr txBox="1"/>
          <p:nvPr>
            <p:ph type="ctrTitle"/>
          </p:nvPr>
        </p:nvSpPr>
        <p:spPr>
          <a:xfrm>
            <a:off x="311700" y="3549100"/>
            <a:ext cx="8097600" cy="663300"/>
          </a:xfrm>
          <a:prstGeom prst="rect">
            <a:avLst/>
          </a:prstGeom>
        </p:spPr>
        <p:txBody>
          <a:bodyPr anchorCtr="0" anchor="b" bIns="91425" lIns="91425" spcFirstLastPara="1" rIns="91425" wrap="square" tIns="91425">
            <a:noAutofit/>
          </a:bodyPr>
          <a:lstStyle/>
          <a:p>
            <a:pPr indent="0" lvl="0" marL="0" rtl="1" algn="r">
              <a:spcBef>
                <a:spcPts val="0"/>
              </a:spcBef>
              <a:spcAft>
                <a:spcPts val="0"/>
              </a:spcAft>
              <a:buNone/>
            </a:pPr>
            <a:r>
              <a:rPr lang="iw" sz="3100">
                <a:latin typeface="Assistant"/>
                <a:ea typeface="Assistant"/>
                <a:cs typeface="Assistant"/>
                <a:sym typeface="Assistant"/>
              </a:rPr>
              <a:t>הזדמנויות ואתגרים בקשר מקוון</a:t>
            </a:r>
            <a:endParaRPr sz="3100">
              <a:latin typeface="Assistant"/>
              <a:ea typeface="Assistant"/>
              <a:cs typeface="Assistant"/>
              <a:sym typeface="Assistant"/>
            </a:endParaRPr>
          </a:p>
        </p:txBody>
      </p:sp>
      <p:sp>
        <p:nvSpPr>
          <p:cNvPr id="107" name="Google Shape;107;p20"/>
          <p:cNvSpPr txBox="1"/>
          <p:nvPr>
            <p:ph idx="1" type="subTitle"/>
          </p:nvPr>
        </p:nvSpPr>
        <p:spPr>
          <a:xfrm>
            <a:off x="311700" y="4249400"/>
            <a:ext cx="80976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אתגרים בקשר מקוון</a:t>
            </a:r>
            <a:endParaRPr>
              <a:latin typeface="Assistant"/>
              <a:ea typeface="Assistant"/>
              <a:cs typeface="Assistant"/>
              <a:sym typeface="Assistant"/>
            </a:endParaRPr>
          </a:p>
        </p:txBody>
      </p:sp>
      <p:sp>
        <p:nvSpPr>
          <p:cNvPr id="165" name="Google Shape;165;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228600" rtl="1" algn="r">
              <a:lnSpc>
                <a:spcPct val="150000"/>
              </a:lnSpc>
              <a:spcBef>
                <a:spcPts val="0"/>
              </a:spcBef>
              <a:spcAft>
                <a:spcPts val="0"/>
              </a:spcAft>
              <a:buClr>
                <a:schemeClr val="dk2"/>
              </a:buClr>
              <a:buSzPts val="1100"/>
              <a:buFont typeface="Arial"/>
              <a:buNone/>
            </a:pPr>
            <a:r>
              <a:rPr lang="iw" sz="2900">
                <a:solidFill>
                  <a:schemeClr val="dk2"/>
                </a:solidFill>
                <a:latin typeface="Alef"/>
                <a:ea typeface="Alef"/>
                <a:cs typeface="Alef"/>
                <a:sym typeface="Alef"/>
              </a:rPr>
              <a:t>ישנה חשיבות גדולה להיות מודעים לאתגרים הכרוכים בקשר מקוון וכן להימנע מהשוואות לקשר שנוצר פנים אל פנים. יש להבין שמדובר בקשר שונה ולקבל אותו כפי שהוא.</a:t>
            </a:r>
            <a:endParaRPr sz="3500">
              <a:latin typeface="Alef"/>
              <a:ea typeface="Alef"/>
              <a:cs typeface="Alef"/>
              <a:sym typeface="Ale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האתגר: שתיקות</a:t>
            </a:r>
            <a:endParaRPr>
              <a:latin typeface="Assistant"/>
              <a:ea typeface="Assistant"/>
              <a:cs typeface="Assistant"/>
              <a:sym typeface="Assistant"/>
            </a:endParaRPr>
          </a:p>
        </p:txBody>
      </p:sp>
      <p:sp>
        <p:nvSpPr>
          <p:cNvPr id="171" name="Google Shape;171;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228600" rtl="1" algn="r">
              <a:lnSpc>
                <a:spcPct val="150000"/>
              </a:lnSpc>
              <a:spcBef>
                <a:spcPts val="0"/>
              </a:spcBef>
              <a:spcAft>
                <a:spcPts val="0"/>
              </a:spcAft>
              <a:buNone/>
            </a:pPr>
            <a:r>
              <a:rPr lang="iw" sz="2200">
                <a:solidFill>
                  <a:srgbClr val="000000"/>
                </a:solidFill>
                <a:latin typeface="Alef"/>
                <a:ea typeface="Alef"/>
                <a:cs typeface="Alef"/>
                <a:sym typeface="Alef"/>
              </a:rPr>
              <a:t>קושי לקבל פידבק ותמונת מצב אמיתית בין שני הצדדים. לפעמים שתיקות יכולות להתפרש שונה בצד השני. לדוגמא: ילד שנעלב ומחליט שלא לדבר או לענות רק ב"כן ולא" – המדריך לא מודע לכך שהוא נעלב ולכן הוא ממשיך את הפעילות כרגיל כיוון שמבחינתו לילד אין מה לומר כרגע... גם כשמרגישים, לעיתים זה לוקח זמן, דבר שמגביר את תחושת הפגיעה של הילד </a:t>
            </a:r>
            <a:endParaRPr sz="2200">
              <a:solidFill>
                <a:srgbClr val="7030A0"/>
              </a:solidFill>
              <a:latin typeface="Alef"/>
              <a:ea typeface="Alef"/>
              <a:cs typeface="Alef"/>
              <a:sym typeface="Alef"/>
            </a:endParaRPr>
          </a:p>
          <a:p>
            <a:pPr indent="0" lvl="0" marL="0" rtl="0" algn="r">
              <a:spcBef>
                <a:spcPts val="0"/>
              </a:spcBef>
              <a:spcAft>
                <a:spcPts val="1600"/>
              </a:spcAft>
              <a:buNone/>
            </a:pPr>
            <a:r>
              <a:t/>
            </a:r>
            <a:endParaRPr sz="2800">
              <a:latin typeface="Alef"/>
              <a:ea typeface="Alef"/>
              <a:cs typeface="Alef"/>
              <a:sym typeface="Alef"/>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1"/>
          <p:cNvPicPr preferRelativeResize="0"/>
          <p:nvPr/>
        </p:nvPicPr>
        <p:blipFill rotWithShape="1">
          <a:blip r:embed="rId3">
            <a:alphaModFix amt="60000"/>
          </a:blip>
          <a:srcRect b="0" l="29789" r="29789" t="0"/>
          <a:stretch/>
        </p:blipFill>
        <p:spPr>
          <a:xfrm>
            <a:off x="0" y="0"/>
            <a:ext cx="3512599" cy="5143496"/>
          </a:xfrm>
          <a:prstGeom prst="rect">
            <a:avLst/>
          </a:prstGeom>
          <a:noFill/>
          <a:ln>
            <a:noFill/>
          </a:ln>
        </p:spPr>
      </p:pic>
      <p:sp>
        <p:nvSpPr>
          <p:cNvPr id="177" name="Google Shape;177;p31"/>
          <p:cNvSpPr txBox="1"/>
          <p:nvPr>
            <p:ph type="title"/>
          </p:nvPr>
        </p:nvSpPr>
        <p:spPr>
          <a:xfrm>
            <a:off x="311700" y="307825"/>
            <a:ext cx="2631900" cy="4316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דרכי התמודדות עם שתיקות</a:t>
            </a:r>
            <a:endParaRPr>
              <a:latin typeface="Assistant"/>
              <a:ea typeface="Assistant"/>
              <a:cs typeface="Assistant"/>
              <a:sym typeface="Assistant"/>
            </a:endParaRPr>
          </a:p>
        </p:txBody>
      </p:sp>
      <p:sp>
        <p:nvSpPr>
          <p:cNvPr id="178" name="Google Shape;178;p31"/>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381000" lvl="0" marL="238759" rtl="1" algn="r">
              <a:spcBef>
                <a:spcPts val="0"/>
              </a:spcBef>
              <a:spcAft>
                <a:spcPts val="0"/>
              </a:spcAft>
              <a:buSzPts val="2400"/>
              <a:buFont typeface="Alef"/>
              <a:buChar char="●"/>
            </a:pPr>
            <a:r>
              <a:rPr lang="iw" sz="2400">
                <a:latin typeface="Alef"/>
                <a:ea typeface="Alef"/>
                <a:cs typeface="Alef"/>
                <a:sym typeface="Alef"/>
              </a:rPr>
              <a:t>לשאול שאלות שמעודדות הרחבה ולא להסתפק בתשובות של כן/ לא. </a:t>
            </a:r>
            <a:endParaRPr sz="2400">
              <a:latin typeface="Alef"/>
              <a:ea typeface="Alef"/>
              <a:cs typeface="Alef"/>
              <a:sym typeface="Alef"/>
            </a:endParaRPr>
          </a:p>
          <a:p>
            <a:pPr indent="-381000" lvl="0" marL="238759" rtl="1" algn="r">
              <a:spcBef>
                <a:spcPts val="1600"/>
              </a:spcBef>
              <a:spcAft>
                <a:spcPts val="0"/>
              </a:spcAft>
              <a:buSzPts val="2400"/>
              <a:buFont typeface="Alef"/>
              <a:buChar char="●"/>
            </a:pPr>
            <a:r>
              <a:rPr lang="iw" sz="2400">
                <a:latin typeface="Alef"/>
                <a:ea typeface="Alef"/>
                <a:cs typeface="Alef"/>
                <a:sym typeface="Alef"/>
              </a:rPr>
              <a:t>לעשות הסכם שאם נפגעים או לא מבינים למה הצד השני התכוון- לשאול ולשתף.</a:t>
            </a:r>
            <a:endParaRPr sz="2400">
              <a:latin typeface="Alef"/>
              <a:ea typeface="Alef"/>
              <a:cs typeface="Alef"/>
              <a:sym typeface="Alef"/>
            </a:endParaRPr>
          </a:p>
          <a:p>
            <a:pPr indent="-381000" lvl="0" marL="238759" rtl="1" algn="r">
              <a:spcBef>
                <a:spcPts val="1600"/>
              </a:spcBef>
              <a:spcAft>
                <a:spcPts val="0"/>
              </a:spcAft>
              <a:buSzPts val="2400"/>
              <a:buFont typeface="Alef"/>
              <a:buChar char="●"/>
            </a:pPr>
            <a:r>
              <a:rPr lang="iw" sz="2400">
                <a:latin typeface="Alef"/>
                <a:ea typeface="Alef"/>
                <a:cs typeface="Alef"/>
                <a:sym typeface="Alef"/>
              </a:rPr>
              <a:t>לשים לב לשתיקות, שינוי בטון הדיבור של הילד ונשאל תמיד האם קרה משהו שגרם לשינוי.</a:t>
            </a:r>
            <a:endParaRPr sz="2400">
              <a:latin typeface="Alef"/>
              <a:ea typeface="Alef"/>
              <a:cs typeface="Alef"/>
              <a:sym typeface="Alef"/>
            </a:endParaRPr>
          </a:p>
          <a:p>
            <a:pPr indent="0" lvl="0" marL="0" rtl="0" algn="l">
              <a:spcBef>
                <a:spcPts val="1600"/>
              </a:spcBef>
              <a:spcAft>
                <a:spcPts val="1600"/>
              </a:spcAft>
              <a:buNone/>
            </a:pPr>
            <a:r>
              <a:t/>
            </a:r>
            <a:endParaRPr sz="2400">
              <a:latin typeface="Alef"/>
              <a:ea typeface="Alef"/>
              <a:cs typeface="Alef"/>
              <a:sym typeface="Alef"/>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2"/>
          <p:cNvPicPr preferRelativeResize="0"/>
          <p:nvPr/>
        </p:nvPicPr>
        <p:blipFill rotWithShape="1">
          <a:blip r:embed="rId3">
            <a:alphaModFix/>
          </a:blip>
          <a:srcRect b="0" l="10443" r="10443" t="0"/>
          <a:stretch/>
        </p:blipFill>
        <p:spPr>
          <a:xfrm>
            <a:off x="3047650" y="0"/>
            <a:ext cx="6096300" cy="5143501"/>
          </a:xfrm>
          <a:prstGeom prst="rect">
            <a:avLst/>
          </a:prstGeom>
          <a:noFill/>
          <a:ln>
            <a:noFill/>
          </a:ln>
        </p:spPr>
      </p:pic>
      <p:sp>
        <p:nvSpPr>
          <p:cNvPr id="184" name="Google Shape;184;p32"/>
          <p:cNvSpPr txBox="1"/>
          <p:nvPr>
            <p:ph type="title"/>
          </p:nvPr>
        </p:nvSpPr>
        <p:spPr>
          <a:xfrm>
            <a:off x="233600" y="829550"/>
            <a:ext cx="2566200" cy="892500"/>
          </a:xfrm>
          <a:prstGeom prst="rect">
            <a:avLst/>
          </a:prstGeom>
        </p:spPr>
        <p:txBody>
          <a:bodyPr anchorCtr="0" anchor="b" bIns="91425" lIns="91425" spcFirstLastPara="1" rIns="91425" wrap="square" tIns="91425">
            <a:noAutofit/>
          </a:bodyPr>
          <a:lstStyle/>
          <a:p>
            <a:pPr indent="0" lvl="0" marL="0" rtl="1" algn="r">
              <a:spcBef>
                <a:spcPts val="0"/>
              </a:spcBef>
              <a:spcAft>
                <a:spcPts val="0"/>
              </a:spcAft>
              <a:buNone/>
            </a:pPr>
            <a:r>
              <a:rPr lang="iw" sz="2400">
                <a:latin typeface="Assistant"/>
                <a:ea typeface="Assistant"/>
                <a:cs typeface="Assistant"/>
                <a:sym typeface="Assistant"/>
              </a:rPr>
              <a:t>האתגר: חום אנושי</a:t>
            </a:r>
            <a:endParaRPr sz="2400">
              <a:latin typeface="Assistant"/>
              <a:ea typeface="Assistant"/>
              <a:cs typeface="Assistant"/>
              <a:sym typeface="Assistant"/>
            </a:endParaRPr>
          </a:p>
        </p:txBody>
      </p:sp>
      <p:sp>
        <p:nvSpPr>
          <p:cNvPr id="185" name="Google Shape;185;p32"/>
          <p:cNvSpPr txBox="1"/>
          <p:nvPr>
            <p:ph idx="1" type="body"/>
          </p:nvPr>
        </p:nvSpPr>
        <p:spPr>
          <a:xfrm>
            <a:off x="233600" y="1798300"/>
            <a:ext cx="2566200" cy="2977200"/>
          </a:xfrm>
          <a:prstGeom prst="rect">
            <a:avLst/>
          </a:prstGeom>
        </p:spPr>
        <p:txBody>
          <a:bodyPr anchorCtr="0" anchor="t" bIns="91425" lIns="91425" spcFirstLastPara="1" rIns="91425" wrap="square" tIns="91425">
            <a:noAutofit/>
          </a:bodyPr>
          <a:lstStyle/>
          <a:p>
            <a:pPr indent="0" lvl="0" marL="203200" rtl="1" algn="r">
              <a:spcBef>
                <a:spcPts val="0"/>
              </a:spcBef>
              <a:spcAft>
                <a:spcPts val="0"/>
              </a:spcAft>
              <a:buNone/>
            </a:pPr>
            <a:r>
              <a:rPr lang="iw" sz="2000">
                <a:latin typeface="Alef"/>
                <a:ea typeface="Alef"/>
                <a:cs typeface="Alef"/>
                <a:sym typeface="Alef"/>
              </a:rPr>
              <a:t>יצירת חום אנושי במרחב הוירטואלי. לעיתים "שלום, מה שלומך?" יכול להישמע מרוחק וקר בשיח וירטואלי. </a:t>
            </a:r>
            <a:endParaRPr sz="2000">
              <a:latin typeface="Alef"/>
              <a:ea typeface="Alef"/>
              <a:cs typeface="Alef"/>
              <a:sym typeface="Alef"/>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יצירת חום אנושי</a:t>
            </a:r>
            <a:endParaRPr>
              <a:latin typeface="Assistant"/>
              <a:ea typeface="Assistant"/>
              <a:cs typeface="Assistant"/>
              <a:sym typeface="Assistant"/>
            </a:endParaRPr>
          </a:p>
        </p:txBody>
      </p:sp>
      <p:sp>
        <p:nvSpPr>
          <p:cNvPr id="191" name="Google Shape;19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685800" rtl="1" algn="r">
              <a:lnSpc>
                <a:spcPct val="150000"/>
              </a:lnSpc>
              <a:spcBef>
                <a:spcPts val="0"/>
              </a:spcBef>
              <a:spcAft>
                <a:spcPts val="0"/>
              </a:spcAft>
              <a:buClr>
                <a:schemeClr val="dk2"/>
              </a:buClr>
              <a:buSzPts val="2400"/>
              <a:buFont typeface="Alef"/>
              <a:buChar char="●"/>
            </a:pPr>
            <a:r>
              <a:rPr lang="iw" sz="2400">
                <a:solidFill>
                  <a:schemeClr val="dk2"/>
                </a:solidFill>
                <a:latin typeface="Alef"/>
                <a:ea typeface="Alef"/>
                <a:cs typeface="Alef"/>
                <a:sym typeface="Alef"/>
              </a:rPr>
              <a:t>יצירת קשר משמעותי עם הילדים על ידי מתן מקום לשיתוף, שאילת שאלות אישיות, להתעניין בשלומם, לשאול לדעתם, לכבד את מקומם, לחזק על דברים יפים שאומרים ועושים.</a:t>
            </a:r>
            <a:endParaRPr sz="2400">
              <a:solidFill>
                <a:schemeClr val="dk2"/>
              </a:solidFill>
              <a:latin typeface="Alef"/>
              <a:ea typeface="Alef"/>
              <a:cs typeface="Alef"/>
              <a:sym typeface="Alef"/>
            </a:endParaRPr>
          </a:p>
          <a:p>
            <a:pPr indent="-381000" lvl="0" marL="685800" rtl="1" algn="r">
              <a:lnSpc>
                <a:spcPct val="150000"/>
              </a:lnSpc>
              <a:spcBef>
                <a:spcPts val="0"/>
              </a:spcBef>
              <a:spcAft>
                <a:spcPts val="0"/>
              </a:spcAft>
              <a:buClr>
                <a:schemeClr val="dk2"/>
              </a:buClr>
              <a:buSzPts val="2400"/>
              <a:buFont typeface="Alef"/>
              <a:buChar char="●"/>
            </a:pPr>
            <a:r>
              <a:rPr lang="iw" sz="2400">
                <a:solidFill>
                  <a:schemeClr val="dk2"/>
                </a:solidFill>
                <a:latin typeface="Alef"/>
                <a:ea typeface="Alef"/>
                <a:cs typeface="Alef"/>
                <a:sym typeface="Alef"/>
              </a:rPr>
              <a:t>מודעות לטון דיבור ושימוש נכון בו-יש להכניס חיים בקול שלנו מעבר לדרך הרגילה בה אנחנו מדברים.</a:t>
            </a:r>
            <a:endParaRPr sz="2400">
              <a:solidFill>
                <a:schemeClr val="dk2"/>
              </a:solidFill>
              <a:latin typeface="Alef"/>
              <a:ea typeface="Alef"/>
              <a:cs typeface="Alef"/>
              <a:sym typeface="Ale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אתגר המשמעות הכפולה</a:t>
            </a:r>
            <a:endParaRPr>
              <a:latin typeface="Assistant"/>
              <a:ea typeface="Assistant"/>
              <a:cs typeface="Assistant"/>
              <a:sym typeface="Assistant"/>
            </a:endParaRPr>
          </a:p>
        </p:txBody>
      </p:sp>
      <p:sp>
        <p:nvSpPr>
          <p:cNvPr id="197" name="Google Shape;197;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228600" rtl="1" algn="r">
              <a:lnSpc>
                <a:spcPct val="150000"/>
              </a:lnSpc>
              <a:spcBef>
                <a:spcPts val="0"/>
              </a:spcBef>
              <a:spcAft>
                <a:spcPts val="0"/>
              </a:spcAft>
              <a:buNone/>
            </a:pPr>
            <a:r>
              <a:rPr lang="iw" sz="2200">
                <a:solidFill>
                  <a:schemeClr val="dk2"/>
                </a:solidFill>
                <a:latin typeface="Alef"/>
                <a:ea typeface="Alef"/>
                <a:cs typeface="Alef"/>
                <a:sym typeface="Alef"/>
              </a:rPr>
              <a:t>קושי להבין בשיח כתוב את הדקויות. למשל המילה "ברור" יכולה להתפרש בכמה אופנים וקל יותר לזהות את זה כשרואים כיצד היא נאמרת.</a:t>
            </a:r>
            <a:endParaRPr sz="2200">
              <a:solidFill>
                <a:schemeClr val="dk2"/>
              </a:solidFill>
              <a:latin typeface="Alef"/>
              <a:ea typeface="Alef"/>
              <a:cs typeface="Alef"/>
              <a:sym typeface="Alef"/>
            </a:endParaRPr>
          </a:p>
          <a:p>
            <a:pPr indent="0" lvl="0" marL="228600" rtl="1" algn="r">
              <a:lnSpc>
                <a:spcPct val="150000"/>
              </a:lnSpc>
              <a:spcBef>
                <a:spcPts val="0"/>
              </a:spcBef>
              <a:spcAft>
                <a:spcPts val="0"/>
              </a:spcAft>
              <a:buNone/>
            </a:pPr>
            <a:r>
              <a:rPr lang="iw" sz="2200">
                <a:solidFill>
                  <a:schemeClr val="dk2"/>
                </a:solidFill>
                <a:latin typeface="Alef"/>
                <a:ea typeface="Alef"/>
                <a:cs typeface="Alef"/>
                <a:sym typeface="Alef"/>
              </a:rPr>
              <a:t>לכן:</a:t>
            </a:r>
            <a:endParaRPr sz="2200">
              <a:solidFill>
                <a:schemeClr val="dk2"/>
              </a:solidFill>
              <a:latin typeface="Alef"/>
              <a:ea typeface="Alef"/>
              <a:cs typeface="Alef"/>
              <a:sym typeface="Alef"/>
            </a:endParaRPr>
          </a:p>
          <a:p>
            <a:pPr indent="-304800" lvl="0" marL="238759" rtl="1" algn="r">
              <a:lnSpc>
                <a:spcPct val="150000"/>
              </a:lnSpc>
              <a:spcBef>
                <a:spcPts val="0"/>
              </a:spcBef>
              <a:spcAft>
                <a:spcPts val="0"/>
              </a:spcAft>
              <a:buClr>
                <a:schemeClr val="dk2"/>
              </a:buClr>
              <a:buSzPts val="1200"/>
              <a:buFont typeface="Alef"/>
              <a:buChar char="●"/>
            </a:pPr>
            <a:r>
              <a:rPr lang="iw" sz="2200">
                <a:solidFill>
                  <a:schemeClr val="dk2"/>
                </a:solidFill>
                <a:latin typeface="Alef"/>
                <a:ea typeface="Alef"/>
                <a:cs typeface="Alef"/>
                <a:sym typeface="Alef"/>
              </a:rPr>
              <a:t>השפה בה נשתמש תהיה ברורה, מובנת, חפה מציניות ומאמירות שיכולות להשתמע לשני פנים.</a:t>
            </a:r>
            <a:endParaRPr sz="2200">
              <a:solidFill>
                <a:schemeClr val="dk2"/>
              </a:solidFill>
              <a:latin typeface="Alef"/>
              <a:ea typeface="Alef"/>
              <a:cs typeface="Alef"/>
              <a:sym typeface="Alef"/>
            </a:endParaRPr>
          </a:p>
          <a:p>
            <a:pPr indent="-304800" lvl="0" marL="238759" rtl="1" algn="r">
              <a:lnSpc>
                <a:spcPct val="150000"/>
              </a:lnSpc>
              <a:spcBef>
                <a:spcPts val="0"/>
              </a:spcBef>
              <a:spcAft>
                <a:spcPts val="0"/>
              </a:spcAft>
              <a:buClr>
                <a:schemeClr val="dk2"/>
              </a:buClr>
              <a:buSzPts val="1200"/>
              <a:buFont typeface="Alef"/>
              <a:buChar char="●"/>
            </a:pPr>
            <a:r>
              <a:rPr lang="iw" sz="2200">
                <a:solidFill>
                  <a:schemeClr val="dk2"/>
                </a:solidFill>
                <a:latin typeface="Alef"/>
                <a:ea typeface="Alef"/>
                <a:cs typeface="Alef"/>
                <a:sym typeface="Alef"/>
              </a:rPr>
              <a:t>נוודא הבנה אצל הצד השני: איך הבנת את הדברים שלי?</a:t>
            </a:r>
            <a:endParaRPr sz="2200">
              <a:solidFill>
                <a:schemeClr val="dk2"/>
              </a:solidFill>
              <a:latin typeface="Alef"/>
              <a:ea typeface="Alef"/>
              <a:cs typeface="Alef"/>
              <a:sym typeface="Ale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האתגר: מי קשקש</a:t>
            </a:r>
            <a:endParaRPr>
              <a:latin typeface="Assistant"/>
              <a:ea typeface="Assistant"/>
              <a:cs typeface="Assistant"/>
              <a:sym typeface="Assistant"/>
            </a:endParaRPr>
          </a:p>
        </p:txBody>
      </p:sp>
      <p:sp>
        <p:nvSpPr>
          <p:cNvPr id="203" name="Google Shape;203;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228600" rtl="1" algn="r">
              <a:lnSpc>
                <a:spcPct val="150000"/>
              </a:lnSpc>
              <a:spcBef>
                <a:spcPts val="0"/>
              </a:spcBef>
              <a:spcAft>
                <a:spcPts val="0"/>
              </a:spcAft>
              <a:buNone/>
            </a:pPr>
            <a:r>
              <a:rPr lang="iw" sz="2200">
                <a:solidFill>
                  <a:schemeClr val="dk2"/>
                </a:solidFill>
                <a:latin typeface="Alef"/>
                <a:ea typeface="Alef"/>
                <a:cs typeface="Alef"/>
                <a:sym typeface="Alef"/>
              </a:rPr>
              <a:t>קשה להציב גבולות כשלא יודעים מי הפר אותם.  המדריך לא תמיד יודע מי מפר את הכלל כאשר מדובר בקשקוש על מסך או כל דבר שאינו בהזדהות. אין שליטה על הנעשה בבית בין הילדים כאשר המיקרופון של הילדים כבוי.</a:t>
            </a:r>
            <a:endParaRPr sz="2200">
              <a:solidFill>
                <a:schemeClr val="dk2"/>
              </a:solidFill>
              <a:latin typeface="Alef"/>
              <a:ea typeface="Alef"/>
              <a:cs typeface="Alef"/>
              <a:sym typeface="Alef"/>
            </a:endParaRPr>
          </a:p>
          <a:p>
            <a:pPr indent="0" lvl="0" marL="228600" rtl="1" algn="r">
              <a:lnSpc>
                <a:spcPct val="150000"/>
              </a:lnSpc>
              <a:spcBef>
                <a:spcPts val="0"/>
              </a:spcBef>
              <a:spcAft>
                <a:spcPts val="0"/>
              </a:spcAft>
              <a:buNone/>
            </a:pPr>
            <a:r>
              <a:rPr b="1" lang="iw" sz="2400">
                <a:solidFill>
                  <a:schemeClr val="dk2"/>
                </a:solidFill>
                <a:latin typeface="Alef"/>
                <a:ea typeface="Alef"/>
                <a:cs typeface="Alef"/>
                <a:sym typeface="Alef"/>
              </a:rPr>
              <a:t>דרך ההתמודדות:</a:t>
            </a:r>
            <a:endParaRPr b="1" sz="2400">
              <a:solidFill>
                <a:schemeClr val="dk2"/>
              </a:solidFill>
              <a:latin typeface="Alef"/>
              <a:ea typeface="Alef"/>
              <a:cs typeface="Alef"/>
              <a:sym typeface="Alef"/>
            </a:endParaRPr>
          </a:p>
          <a:p>
            <a:pPr indent="-368300" lvl="0" marL="238759" rtl="1" algn="r">
              <a:lnSpc>
                <a:spcPct val="150000"/>
              </a:lnSpc>
              <a:spcBef>
                <a:spcPts val="0"/>
              </a:spcBef>
              <a:spcAft>
                <a:spcPts val="0"/>
              </a:spcAft>
              <a:buClr>
                <a:schemeClr val="dk2"/>
              </a:buClr>
              <a:buSzPts val="2200"/>
              <a:buFont typeface="Alef"/>
              <a:buChar char="●"/>
            </a:pPr>
            <a:r>
              <a:rPr lang="iw" sz="2200">
                <a:solidFill>
                  <a:schemeClr val="dk2"/>
                </a:solidFill>
                <a:latin typeface="Alef"/>
                <a:ea typeface="Alef"/>
                <a:cs typeface="Alef"/>
                <a:sym typeface="Alef"/>
              </a:rPr>
              <a:t>הסכמה מראש של תנאי התנהגות (חתימת חוזה), הבנה משותפת של החשיבות על שמירת הכללים, מתן דוגמא אישית להתנהגות רצויה במפגש, הצבת גבולות עקבית ואחידה.</a:t>
            </a:r>
            <a:endParaRPr sz="2200">
              <a:solidFill>
                <a:schemeClr val="dk2"/>
              </a:solidFill>
              <a:latin typeface="Alef"/>
              <a:ea typeface="Alef"/>
              <a:cs typeface="Alef"/>
              <a:sym typeface="Alef"/>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6"/>
          <p:cNvPicPr preferRelativeResize="0"/>
          <p:nvPr/>
        </p:nvPicPr>
        <p:blipFill rotWithShape="1">
          <a:blip r:embed="rId3">
            <a:alphaModFix amt="60000"/>
          </a:blip>
          <a:srcRect b="0" l="25354" r="25354" t="0"/>
          <a:stretch/>
        </p:blipFill>
        <p:spPr>
          <a:xfrm>
            <a:off x="0" y="0"/>
            <a:ext cx="3512599" cy="5143496"/>
          </a:xfrm>
          <a:prstGeom prst="rect">
            <a:avLst/>
          </a:prstGeom>
          <a:noFill/>
          <a:ln>
            <a:noFill/>
          </a:ln>
        </p:spPr>
      </p:pic>
      <p:sp>
        <p:nvSpPr>
          <p:cNvPr id="209" name="Google Shape;209;p36"/>
          <p:cNvSpPr txBox="1"/>
          <p:nvPr>
            <p:ph type="title"/>
          </p:nvPr>
        </p:nvSpPr>
        <p:spPr>
          <a:xfrm>
            <a:off x="311700" y="307825"/>
            <a:ext cx="2631900" cy="4316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הכי חשוב לזכור</a:t>
            </a:r>
            <a:endParaRPr>
              <a:latin typeface="Assistant"/>
              <a:ea typeface="Assistant"/>
              <a:cs typeface="Assistant"/>
              <a:sym typeface="Assistant"/>
            </a:endParaRPr>
          </a:p>
        </p:txBody>
      </p:sp>
      <p:sp>
        <p:nvSpPr>
          <p:cNvPr id="210" name="Google Shape;210;p36"/>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sz="2000">
                <a:latin typeface="Alef"/>
                <a:ea typeface="Alef"/>
                <a:cs typeface="Alef"/>
                <a:sym typeface="Alef"/>
              </a:rPr>
              <a:t>הילדים זקוקים לפעילות של בית הנוער על אחת כמה וכמה בזמן סגר.</a:t>
            </a:r>
            <a:endParaRPr sz="2000">
              <a:latin typeface="Alef"/>
              <a:ea typeface="Alef"/>
              <a:cs typeface="Alef"/>
              <a:sym typeface="Alef"/>
            </a:endParaRPr>
          </a:p>
          <a:p>
            <a:pPr indent="0" lvl="0" marL="0" rtl="1" algn="r">
              <a:spcBef>
                <a:spcPts val="1600"/>
              </a:spcBef>
              <a:spcAft>
                <a:spcPts val="0"/>
              </a:spcAft>
              <a:buNone/>
            </a:pPr>
            <a:r>
              <a:rPr lang="iw" sz="2000">
                <a:latin typeface="Alef"/>
                <a:ea typeface="Alef"/>
                <a:cs typeface="Alef"/>
                <a:sym typeface="Alef"/>
              </a:rPr>
              <a:t>פעילות מרחוק נותנת הזדמנות לפיתוח קשר אישי ולעבודה צעד צעד עם ילדים בקבוצות קטנות.</a:t>
            </a:r>
            <a:endParaRPr sz="2000">
              <a:latin typeface="Alef"/>
              <a:ea typeface="Alef"/>
              <a:cs typeface="Alef"/>
              <a:sym typeface="Alef"/>
            </a:endParaRPr>
          </a:p>
          <a:p>
            <a:pPr indent="0" lvl="0" marL="0" rtl="1" algn="r">
              <a:spcBef>
                <a:spcPts val="1600"/>
              </a:spcBef>
              <a:spcAft>
                <a:spcPts val="0"/>
              </a:spcAft>
              <a:buNone/>
            </a:pPr>
            <a:r>
              <a:rPr lang="iw" sz="2000">
                <a:latin typeface="Alef"/>
                <a:ea typeface="Alef"/>
                <a:cs typeface="Alef"/>
                <a:sym typeface="Alef"/>
              </a:rPr>
              <a:t>להפעיל כמה שיותר את הילדים באתגרים מותאמים שהם יכולים לעשות בליווי מרחוק- לשמור שהילדים פעילים. </a:t>
            </a:r>
            <a:endParaRPr sz="2000">
              <a:latin typeface="Alef"/>
              <a:ea typeface="Alef"/>
              <a:cs typeface="Alef"/>
              <a:sym typeface="Alef"/>
            </a:endParaRPr>
          </a:p>
          <a:p>
            <a:pPr indent="0" lvl="0" marL="0" rtl="1" algn="r">
              <a:spcBef>
                <a:spcPts val="1600"/>
              </a:spcBef>
              <a:spcAft>
                <a:spcPts val="0"/>
              </a:spcAft>
              <a:buNone/>
            </a:pPr>
            <a:r>
              <a:rPr lang="iw" sz="2000">
                <a:latin typeface="Alef"/>
                <a:ea typeface="Alef"/>
                <a:cs typeface="Alef"/>
                <a:sym typeface="Alef"/>
              </a:rPr>
              <a:t>חלוקת זמן 80/20.</a:t>
            </a:r>
            <a:endParaRPr sz="2000">
              <a:latin typeface="Alef"/>
              <a:ea typeface="Alef"/>
              <a:cs typeface="Alef"/>
              <a:sym typeface="Alef"/>
            </a:endParaRPr>
          </a:p>
          <a:p>
            <a:pPr indent="0" lvl="0" marL="0" rtl="1" algn="r">
              <a:spcBef>
                <a:spcPts val="1600"/>
              </a:spcBef>
              <a:spcAft>
                <a:spcPts val="0"/>
              </a:spcAft>
              <a:buNone/>
            </a:pPr>
            <a:r>
              <a:rPr lang="iw" sz="2000">
                <a:latin typeface="Alef"/>
                <a:ea typeface="Alef"/>
                <a:cs typeface="Alef"/>
                <a:sym typeface="Alef"/>
              </a:rPr>
              <a:t>זו הזדמנות לשכלול מיומנויות דיגיטליות נדרשות בעולמנו. </a:t>
            </a:r>
            <a:endParaRPr sz="2000">
              <a:latin typeface="Alef"/>
              <a:ea typeface="Alef"/>
              <a:cs typeface="Alef"/>
              <a:sym typeface="Alef"/>
            </a:endParaRPr>
          </a:p>
          <a:p>
            <a:pPr indent="0" lvl="0" marL="0" rtl="1" algn="r">
              <a:spcBef>
                <a:spcPts val="1600"/>
              </a:spcBef>
              <a:spcAft>
                <a:spcPts val="1600"/>
              </a:spcAft>
              <a:buNone/>
            </a:pPr>
            <a:r>
              <a:t/>
            </a:r>
            <a:endParaRPr sz="2000">
              <a:latin typeface="Alef"/>
              <a:ea typeface="Alef"/>
              <a:cs typeface="Alef"/>
              <a:sym typeface="Alef"/>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אוסף כלים להפעלה דיגיטלית</a:t>
            </a:r>
            <a:endParaRPr>
              <a:latin typeface="Assistant"/>
              <a:ea typeface="Assistant"/>
              <a:cs typeface="Assistant"/>
              <a:sym typeface="Assistant"/>
            </a:endParaRPr>
          </a:p>
        </p:txBody>
      </p:sp>
      <p:sp>
        <p:nvSpPr>
          <p:cNvPr id="216" name="Google Shape;216;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w" u="sng">
                <a:solidFill>
                  <a:schemeClr val="hlink"/>
                </a:solidFill>
                <a:hlinkClick r:id="rId3"/>
              </a:rPr>
              <a:t>https://yaaratzeva.wixsite.com/linkstzevanet</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   </a:t>
            </a:r>
            <a:r>
              <a:rPr lang="iw">
                <a:latin typeface="Assistant"/>
                <a:ea typeface="Assistant"/>
                <a:cs typeface="Assistant"/>
                <a:sym typeface="Assistant"/>
              </a:rPr>
              <a:t>המטרה:</a:t>
            </a:r>
            <a:endParaRPr>
              <a:latin typeface="Assistant"/>
              <a:ea typeface="Assistant"/>
              <a:cs typeface="Assistant"/>
              <a:sym typeface="Assistant"/>
            </a:endParaRPr>
          </a:p>
        </p:txBody>
      </p:sp>
      <p:sp>
        <p:nvSpPr>
          <p:cNvPr id="113" name="Google Shape;113;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228600" rtl="1" algn="r">
              <a:lnSpc>
                <a:spcPct val="150000"/>
              </a:lnSpc>
              <a:spcBef>
                <a:spcPts val="0"/>
              </a:spcBef>
              <a:spcAft>
                <a:spcPts val="0"/>
              </a:spcAft>
              <a:buNone/>
            </a:pPr>
            <a:r>
              <a:rPr lang="iw">
                <a:solidFill>
                  <a:schemeClr val="dk2"/>
                </a:solidFill>
                <a:latin typeface="Alef"/>
                <a:ea typeface="Alef"/>
                <a:cs typeface="Alef"/>
                <a:sym typeface="Alef"/>
              </a:rPr>
              <a:t>יצירת דינאמיקה קבוצתית, גיבוש הקבוצה, מתן מקום לביטוי לכל אחד מהמשתתפים ויצירת אוירה רצויה בתוך הקבוצה.</a:t>
            </a:r>
            <a:endParaRPr>
              <a:solidFill>
                <a:schemeClr val="dk2"/>
              </a:solidFill>
              <a:latin typeface="Alef"/>
              <a:ea typeface="Alef"/>
              <a:cs typeface="Alef"/>
              <a:sym typeface="Alef"/>
            </a:endParaRPr>
          </a:p>
          <a:p>
            <a:pPr indent="0" lvl="0" marL="228600" rtl="1" algn="r">
              <a:lnSpc>
                <a:spcPct val="150000"/>
              </a:lnSpc>
              <a:spcBef>
                <a:spcPts val="0"/>
              </a:spcBef>
              <a:spcAft>
                <a:spcPts val="0"/>
              </a:spcAft>
              <a:buNone/>
            </a:pPr>
            <a:r>
              <a:rPr b="1" lang="iw" sz="3000">
                <a:solidFill>
                  <a:schemeClr val="dk2"/>
                </a:solidFill>
                <a:latin typeface="Assistant"/>
                <a:ea typeface="Assistant"/>
                <a:cs typeface="Assistant"/>
                <a:sym typeface="Assistant"/>
              </a:rPr>
              <a:t>האמצעים: </a:t>
            </a:r>
            <a:endParaRPr b="1" sz="3000">
              <a:solidFill>
                <a:schemeClr val="dk2"/>
              </a:solidFill>
              <a:latin typeface="Assistant"/>
              <a:ea typeface="Assistant"/>
              <a:cs typeface="Assistant"/>
              <a:sym typeface="Assistant"/>
            </a:endParaRPr>
          </a:p>
          <a:p>
            <a:pPr indent="-349250" lvl="0" marL="238759" rtl="1" algn="r">
              <a:lnSpc>
                <a:spcPct val="150000"/>
              </a:lnSpc>
              <a:spcBef>
                <a:spcPts val="0"/>
              </a:spcBef>
              <a:spcAft>
                <a:spcPts val="0"/>
              </a:spcAft>
              <a:buClr>
                <a:srgbClr val="000000"/>
              </a:buClr>
              <a:buSzPts val="1900"/>
              <a:buFont typeface="Alef"/>
              <a:buChar char="●"/>
            </a:pPr>
            <a:r>
              <a:rPr lang="iw" sz="1900">
                <a:solidFill>
                  <a:srgbClr val="000000"/>
                </a:solidFill>
                <a:latin typeface="Alef"/>
                <a:ea typeface="Alef"/>
                <a:cs typeface="Alef"/>
                <a:sym typeface="Alef"/>
              </a:rPr>
              <a:t>יצירת קשר משמעותי עם הילדים על ידי מתן מקום לשיתוף, שאילת שאלות אישיות, להתעניין בשלומם, לשאול לדעתם, לכבד את מקומם.</a:t>
            </a:r>
            <a:endParaRPr sz="1900">
              <a:solidFill>
                <a:srgbClr val="000000"/>
              </a:solidFill>
              <a:latin typeface="Alef"/>
              <a:ea typeface="Alef"/>
              <a:cs typeface="Alef"/>
              <a:sym typeface="Alef"/>
            </a:endParaRPr>
          </a:p>
          <a:p>
            <a:pPr indent="-349250" lvl="0" marL="238759" rtl="1" algn="r">
              <a:lnSpc>
                <a:spcPct val="150000"/>
              </a:lnSpc>
              <a:spcBef>
                <a:spcPts val="0"/>
              </a:spcBef>
              <a:spcAft>
                <a:spcPts val="0"/>
              </a:spcAft>
              <a:buClr>
                <a:srgbClr val="000000"/>
              </a:buClr>
              <a:buSzPts val="1900"/>
              <a:buFont typeface="Alef"/>
              <a:buChar char="●"/>
            </a:pPr>
            <a:r>
              <a:rPr lang="iw" sz="1900">
                <a:solidFill>
                  <a:srgbClr val="000000"/>
                </a:solidFill>
                <a:latin typeface="Alef"/>
                <a:ea typeface="Alef"/>
                <a:cs typeface="Alef"/>
                <a:sym typeface="Alef"/>
              </a:rPr>
              <a:t>להיות מודעים לכל הילדים – כל ילד מקבל את המקום שלו גם אם זה בא על חשבון חלק מהפעילות. </a:t>
            </a:r>
            <a:endParaRPr sz="1900">
              <a:solidFill>
                <a:srgbClr val="000000"/>
              </a:solidFill>
              <a:latin typeface="Alef"/>
              <a:ea typeface="Alef"/>
              <a:cs typeface="Alef"/>
              <a:sym typeface="Alef"/>
            </a:endParaRPr>
          </a:p>
          <a:p>
            <a:pPr indent="-349250" lvl="0" marL="238759" rtl="1" algn="r">
              <a:lnSpc>
                <a:spcPct val="150000"/>
              </a:lnSpc>
              <a:spcBef>
                <a:spcPts val="0"/>
              </a:spcBef>
              <a:spcAft>
                <a:spcPts val="0"/>
              </a:spcAft>
              <a:buClr>
                <a:srgbClr val="000000"/>
              </a:buClr>
              <a:buSzPts val="1900"/>
              <a:buFont typeface="Alef"/>
              <a:buChar char="●"/>
            </a:pPr>
            <a:r>
              <a:rPr lang="iw" sz="1900">
                <a:solidFill>
                  <a:srgbClr val="000000"/>
                </a:solidFill>
                <a:latin typeface="Alef"/>
                <a:ea typeface="Alef"/>
                <a:cs typeface="Alef"/>
                <a:sym typeface="Alef"/>
              </a:rPr>
              <a:t>לשים גבולות לילדים ש"משתלטים" על השיח.</a:t>
            </a:r>
            <a:endParaRPr sz="1900">
              <a:solidFill>
                <a:srgbClr val="000000"/>
              </a:solidFill>
              <a:latin typeface="Alef"/>
              <a:ea typeface="Alef"/>
              <a:cs typeface="Alef"/>
              <a:sym typeface="Alef"/>
            </a:endParaRPr>
          </a:p>
          <a:p>
            <a:pPr indent="0" lvl="0" marL="228600" rtl="1" algn="r">
              <a:lnSpc>
                <a:spcPct val="150000"/>
              </a:lnSpc>
              <a:spcBef>
                <a:spcPts val="0"/>
              </a:spcBef>
              <a:spcAft>
                <a:spcPts val="0"/>
              </a:spcAft>
              <a:buClr>
                <a:schemeClr val="dk2"/>
              </a:buClr>
              <a:buSzPts val="1100"/>
              <a:buFont typeface="Arial"/>
              <a:buNone/>
            </a:pPr>
            <a:r>
              <a:t/>
            </a:r>
            <a:endParaRPr sz="2900">
              <a:solidFill>
                <a:schemeClr val="dk2"/>
              </a:solidFill>
              <a:latin typeface="Alef"/>
              <a:ea typeface="Alef"/>
              <a:cs typeface="Alef"/>
              <a:sym typeface="Ale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עקרון 80/20 לפעילות מקוונת מוצלחת</a:t>
            </a:r>
            <a:endParaRPr>
              <a:latin typeface="Assistant"/>
              <a:ea typeface="Assistant"/>
              <a:cs typeface="Assistant"/>
              <a:sym typeface="Assistant"/>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ctr">
              <a:lnSpc>
                <a:spcPct val="150000"/>
              </a:lnSpc>
              <a:spcBef>
                <a:spcPts val="600"/>
              </a:spcBef>
              <a:spcAft>
                <a:spcPts val="0"/>
              </a:spcAft>
              <a:buClr>
                <a:schemeClr val="dk2"/>
              </a:buClr>
              <a:buSzPts val="1100"/>
              <a:buFont typeface="Arial"/>
              <a:buNone/>
            </a:pPr>
            <a:r>
              <a:rPr lang="iw" sz="3500">
                <a:solidFill>
                  <a:srgbClr val="00B0F0"/>
                </a:solidFill>
                <a:latin typeface="Alef"/>
                <a:ea typeface="Alef"/>
                <a:cs typeface="Alef"/>
                <a:sym typeface="Alef"/>
              </a:rPr>
              <a:t>הילדיםות ידברו 80% מהמפגש, 20% המדריך.ה.</a:t>
            </a:r>
            <a:endParaRPr sz="3500">
              <a:solidFill>
                <a:srgbClr val="00B0F0"/>
              </a:solidFill>
              <a:latin typeface="Alef"/>
              <a:ea typeface="Alef"/>
              <a:cs typeface="Alef"/>
              <a:sym typeface="Alef"/>
            </a:endParaRPr>
          </a:p>
          <a:p>
            <a:pPr indent="0" lvl="0" marL="0" rtl="1" algn="r">
              <a:lnSpc>
                <a:spcPct val="150000"/>
              </a:lnSpc>
              <a:spcBef>
                <a:spcPts val="600"/>
              </a:spcBef>
              <a:spcAft>
                <a:spcPts val="0"/>
              </a:spcAft>
              <a:buClr>
                <a:schemeClr val="dk2"/>
              </a:buClr>
              <a:buSzPts val="1100"/>
              <a:buFont typeface="Arial"/>
              <a:buNone/>
            </a:pPr>
            <a:r>
              <a:rPr lang="iw" sz="2400">
                <a:solidFill>
                  <a:schemeClr val="dk2"/>
                </a:solidFill>
                <a:latin typeface="Alef"/>
                <a:ea typeface="Alef"/>
                <a:cs typeface="Alef"/>
                <a:sym typeface="Alef"/>
              </a:rPr>
              <a:t>20% של המדריך הם:</a:t>
            </a:r>
            <a:endParaRPr sz="2400">
              <a:solidFill>
                <a:schemeClr val="dk2"/>
              </a:solidFill>
              <a:latin typeface="Alef"/>
              <a:ea typeface="Alef"/>
              <a:cs typeface="Alef"/>
              <a:sym typeface="Alef"/>
            </a:endParaRPr>
          </a:p>
          <a:p>
            <a:pPr indent="0" lvl="0" marL="0" rtl="1" algn="r">
              <a:lnSpc>
                <a:spcPct val="150000"/>
              </a:lnSpc>
              <a:spcBef>
                <a:spcPts val="500"/>
              </a:spcBef>
              <a:spcAft>
                <a:spcPts val="0"/>
              </a:spcAft>
              <a:buClr>
                <a:schemeClr val="dk2"/>
              </a:buClr>
              <a:buSzPts val="1100"/>
              <a:buFont typeface="Arial"/>
              <a:buNone/>
            </a:pPr>
            <a:r>
              <a:rPr lang="iw" sz="2000">
                <a:solidFill>
                  <a:schemeClr val="dk2"/>
                </a:solidFill>
                <a:latin typeface="Alef"/>
                <a:ea typeface="Alef"/>
                <a:cs typeface="Alef"/>
                <a:sym typeface="Alef"/>
              </a:rPr>
              <a:t>•אמצעי ליצירת קשר מדריך-ילד.</a:t>
            </a:r>
            <a:endParaRPr sz="2000">
              <a:solidFill>
                <a:schemeClr val="dk2"/>
              </a:solidFill>
              <a:latin typeface="Alef"/>
              <a:ea typeface="Alef"/>
              <a:cs typeface="Alef"/>
              <a:sym typeface="Alef"/>
            </a:endParaRPr>
          </a:p>
          <a:p>
            <a:pPr indent="0" lvl="0" marL="0" rtl="1" algn="r">
              <a:lnSpc>
                <a:spcPct val="150000"/>
              </a:lnSpc>
              <a:spcBef>
                <a:spcPts val="500"/>
              </a:spcBef>
              <a:spcAft>
                <a:spcPts val="0"/>
              </a:spcAft>
              <a:buClr>
                <a:schemeClr val="dk2"/>
              </a:buClr>
              <a:buSzPts val="1100"/>
              <a:buFont typeface="Arial"/>
              <a:buNone/>
            </a:pPr>
            <a:r>
              <a:rPr lang="iw" sz="2000">
                <a:solidFill>
                  <a:schemeClr val="dk2"/>
                </a:solidFill>
                <a:latin typeface="Alef"/>
                <a:ea typeface="Alef"/>
                <a:cs typeface="Alef"/>
                <a:sym typeface="Alef"/>
              </a:rPr>
              <a:t>•הזדמנות לקדם מסרים חינוכיים וערכים פרו-חברתיים</a:t>
            </a:r>
            <a:endParaRPr sz="2000">
              <a:solidFill>
                <a:schemeClr val="dk2"/>
              </a:solidFill>
              <a:latin typeface="Alef"/>
              <a:ea typeface="Alef"/>
              <a:cs typeface="Alef"/>
              <a:sym typeface="Alef"/>
            </a:endParaRPr>
          </a:p>
          <a:p>
            <a:pPr indent="0" lvl="0" marL="0" rtl="1" algn="r">
              <a:lnSpc>
                <a:spcPct val="150000"/>
              </a:lnSpc>
              <a:spcBef>
                <a:spcPts val="500"/>
              </a:spcBef>
              <a:spcAft>
                <a:spcPts val="0"/>
              </a:spcAft>
              <a:buClr>
                <a:schemeClr val="dk2"/>
              </a:buClr>
              <a:buSzPts val="1100"/>
              <a:buFont typeface="Arial"/>
              <a:buNone/>
            </a:pPr>
            <a:r>
              <a:rPr lang="iw" sz="2000">
                <a:solidFill>
                  <a:schemeClr val="dk2"/>
                </a:solidFill>
                <a:latin typeface="Alef"/>
                <a:ea typeface="Alef"/>
                <a:cs typeface="Alef"/>
                <a:sym typeface="Alef"/>
              </a:rPr>
              <a:t>•לתרגל דיבור רגשי והקשבה בקרב הילדים</a:t>
            </a:r>
            <a:endParaRPr sz="2000">
              <a:solidFill>
                <a:schemeClr val="dk2"/>
              </a:solidFill>
              <a:latin typeface="Alef"/>
              <a:ea typeface="Alef"/>
              <a:cs typeface="Alef"/>
              <a:sym typeface="Alef"/>
            </a:endParaRPr>
          </a:p>
          <a:p>
            <a:pPr indent="0" lvl="0" marL="0" rtl="0" algn="l">
              <a:spcBef>
                <a:spcPts val="0"/>
              </a:spcBef>
              <a:spcAft>
                <a:spcPts val="1600"/>
              </a:spcAft>
              <a:buNone/>
            </a:pPr>
            <a:r>
              <a:t/>
            </a:r>
            <a:endParaRPr>
              <a:latin typeface="Alef"/>
              <a:ea typeface="Alef"/>
              <a:cs typeface="Alef"/>
              <a:sym typeface="Ale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קוים מנחים לתקשורת מקוונת עם ילדים וילדות</a:t>
            </a:r>
            <a:endParaRPr>
              <a:latin typeface="Assistant"/>
              <a:ea typeface="Assistant"/>
              <a:cs typeface="Assistant"/>
              <a:sym typeface="Assistant"/>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lnSpc>
                <a:spcPct val="150000"/>
              </a:lnSpc>
              <a:spcBef>
                <a:spcPts val="0"/>
              </a:spcBef>
              <a:spcAft>
                <a:spcPts val="0"/>
              </a:spcAft>
              <a:buClr>
                <a:schemeClr val="dk2"/>
              </a:buClr>
              <a:buSzPts val="1100"/>
              <a:buFont typeface="Arial"/>
              <a:buNone/>
            </a:pPr>
            <a:r>
              <a:rPr b="1" lang="iw" sz="2100">
                <a:solidFill>
                  <a:srgbClr val="1F497D"/>
                </a:solidFill>
                <a:latin typeface="Alef"/>
                <a:ea typeface="Alef"/>
                <a:cs typeface="Alef"/>
                <a:sym typeface="Alef"/>
              </a:rPr>
              <a:t>לדבר במשפטים קצרים וברורים – אמרו בברור למה אתם מתכוונים או מה אתם מבקשים.</a:t>
            </a:r>
            <a:endParaRPr b="1" sz="2100">
              <a:solidFill>
                <a:srgbClr val="1F497D"/>
              </a:solidFill>
              <a:latin typeface="Alef"/>
              <a:ea typeface="Alef"/>
              <a:cs typeface="Alef"/>
              <a:sym typeface="Alef"/>
            </a:endParaRPr>
          </a:p>
          <a:p>
            <a:pPr indent="0" lvl="0" marL="0" rtl="1" algn="r">
              <a:lnSpc>
                <a:spcPct val="150000"/>
              </a:lnSpc>
              <a:spcBef>
                <a:spcPts val="0"/>
              </a:spcBef>
              <a:spcAft>
                <a:spcPts val="0"/>
              </a:spcAft>
              <a:buClr>
                <a:schemeClr val="dk2"/>
              </a:buClr>
              <a:buSzPts val="1100"/>
              <a:buFont typeface="Arial"/>
              <a:buNone/>
            </a:pPr>
            <a:r>
              <a:rPr b="1" lang="iw" sz="2100">
                <a:solidFill>
                  <a:srgbClr val="4F81BD"/>
                </a:solidFill>
                <a:latin typeface="Alef"/>
                <a:ea typeface="Alef"/>
                <a:cs typeface="Alef"/>
                <a:sym typeface="Alef"/>
              </a:rPr>
              <a:t>להשתמש בדוגמאות ולדבר על דברים קונקרטיים.</a:t>
            </a:r>
            <a:endParaRPr b="1" sz="2100">
              <a:solidFill>
                <a:srgbClr val="4F81BD"/>
              </a:solidFill>
              <a:latin typeface="Alef"/>
              <a:ea typeface="Alef"/>
              <a:cs typeface="Alef"/>
              <a:sym typeface="Alef"/>
            </a:endParaRPr>
          </a:p>
          <a:p>
            <a:pPr indent="0" lvl="0" marL="0" rtl="1" algn="r">
              <a:lnSpc>
                <a:spcPct val="150000"/>
              </a:lnSpc>
              <a:spcBef>
                <a:spcPts val="0"/>
              </a:spcBef>
              <a:spcAft>
                <a:spcPts val="0"/>
              </a:spcAft>
              <a:buClr>
                <a:schemeClr val="dk2"/>
              </a:buClr>
              <a:buSzPts val="1100"/>
              <a:buFont typeface="Arial"/>
              <a:buNone/>
            </a:pPr>
            <a:r>
              <a:rPr b="1" lang="iw" sz="2100">
                <a:solidFill>
                  <a:srgbClr val="C0504D"/>
                </a:solidFill>
                <a:latin typeface="Alef"/>
                <a:ea typeface="Alef"/>
                <a:cs typeface="Alef"/>
                <a:sym typeface="Alef"/>
              </a:rPr>
              <a:t>לבדוק שהילדים הבינו אתכם. שאלו – מה הבנתם? או שאלו שאלות על התוכן עליו שוחחתם.</a:t>
            </a:r>
            <a:endParaRPr sz="2100">
              <a:solidFill>
                <a:schemeClr val="dk2"/>
              </a:solidFill>
              <a:latin typeface="Alef"/>
              <a:ea typeface="Alef"/>
              <a:cs typeface="Alef"/>
              <a:sym typeface="Alef"/>
            </a:endParaRPr>
          </a:p>
          <a:p>
            <a:pPr indent="0" lvl="0" marL="0" rtl="1" algn="r">
              <a:lnSpc>
                <a:spcPct val="150000"/>
              </a:lnSpc>
              <a:spcBef>
                <a:spcPts val="0"/>
              </a:spcBef>
              <a:spcAft>
                <a:spcPts val="0"/>
              </a:spcAft>
              <a:buClr>
                <a:schemeClr val="dk2"/>
              </a:buClr>
              <a:buSzPts val="1100"/>
              <a:buFont typeface="Arial"/>
              <a:buNone/>
            </a:pPr>
            <a:r>
              <a:rPr b="1" lang="iw" sz="2100">
                <a:solidFill>
                  <a:srgbClr val="9BBB59"/>
                </a:solidFill>
                <a:latin typeface="Alef"/>
                <a:ea typeface="Alef"/>
                <a:cs typeface="Alef"/>
                <a:sym typeface="Alef"/>
              </a:rPr>
              <a:t>שימוש בחיזוקים רבים על מנת לרתום את הילדים לפעילות.</a:t>
            </a:r>
            <a:endParaRPr b="1" sz="2100">
              <a:solidFill>
                <a:srgbClr val="9BBB59"/>
              </a:solidFill>
              <a:latin typeface="Alef"/>
              <a:ea typeface="Alef"/>
              <a:cs typeface="Alef"/>
              <a:sym typeface="Alef"/>
            </a:endParaRPr>
          </a:p>
          <a:p>
            <a:pPr indent="0" lvl="0" marL="0" rtl="1" algn="r">
              <a:lnSpc>
                <a:spcPct val="150000"/>
              </a:lnSpc>
              <a:spcBef>
                <a:spcPts val="0"/>
              </a:spcBef>
              <a:spcAft>
                <a:spcPts val="0"/>
              </a:spcAft>
              <a:buNone/>
            </a:pPr>
            <a:r>
              <a:rPr b="1" lang="iw" sz="2100">
                <a:solidFill>
                  <a:srgbClr val="8064A2"/>
                </a:solidFill>
                <a:latin typeface="Alef"/>
                <a:ea typeface="Alef"/>
                <a:cs typeface="Alef"/>
                <a:sym typeface="Alef"/>
              </a:rPr>
              <a:t>הקשבה פעילה לילדים  ושיתוף אקטיבי שלהם.</a:t>
            </a:r>
            <a:endParaRPr b="1" sz="2100">
              <a:solidFill>
                <a:srgbClr val="8064A2"/>
              </a:solidFill>
              <a:latin typeface="Alef"/>
              <a:ea typeface="Alef"/>
              <a:cs typeface="Alef"/>
              <a:sym typeface="Alef"/>
            </a:endParaRPr>
          </a:p>
          <a:p>
            <a:pPr indent="0" lvl="0" marL="0" rtl="1" algn="r">
              <a:lnSpc>
                <a:spcPct val="150000"/>
              </a:lnSpc>
              <a:spcBef>
                <a:spcPts val="0"/>
              </a:spcBef>
              <a:spcAft>
                <a:spcPts val="0"/>
              </a:spcAft>
              <a:buClr>
                <a:schemeClr val="dk2"/>
              </a:buClr>
              <a:buSzPts val="1100"/>
              <a:buFont typeface="Arial"/>
              <a:buNone/>
            </a:pPr>
            <a:r>
              <a:rPr b="1" lang="iw" sz="2100">
                <a:solidFill>
                  <a:srgbClr val="002060"/>
                </a:solidFill>
                <a:latin typeface="Alef"/>
                <a:ea typeface="Alef"/>
                <a:cs typeface="Alef"/>
                <a:sym typeface="Alef"/>
              </a:rPr>
              <a:t>לתת מקום לשאילת שאלות.</a:t>
            </a:r>
            <a:endParaRPr b="1" sz="2100">
              <a:solidFill>
                <a:srgbClr val="002060"/>
              </a:solidFill>
              <a:latin typeface="Alef"/>
              <a:ea typeface="Alef"/>
              <a:cs typeface="Alef"/>
              <a:sym typeface="Alef"/>
            </a:endParaRPr>
          </a:p>
          <a:p>
            <a:pPr indent="0" lvl="0" marL="0" rtl="0" algn="ctr">
              <a:spcBef>
                <a:spcPts val="0"/>
              </a:spcBef>
              <a:spcAft>
                <a:spcPts val="0"/>
              </a:spcAft>
              <a:buClr>
                <a:schemeClr val="dk2"/>
              </a:buClr>
              <a:buSzPts val="1100"/>
              <a:buFont typeface="Arial"/>
              <a:buNone/>
            </a:pPr>
            <a:r>
              <a:t/>
            </a:r>
            <a:endParaRPr sz="1600">
              <a:solidFill>
                <a:schemeClr val="dk2"/>
              </a:solidFill>
              <a:latin typeface="Alef"/>
              <a:ea typeface="Alef"/>
              <a:cs typeface="Alef"/>
              <a:sym typeface="Alef"/>
            </a:endParaRPr>
          </a:p>
          <a:p>
            <a:pPr indent="0" lvl="0" marL="0" rtl="1" algn="r">
              <a:spcBef>
                <a:spcPts val="0"/>
              </a:spcBef>
              <a:spcAft>
                <a:spcPts val="0"/>
              </a:spcAft>
              <a:buClr>
                <a:schemeClr val="dk2"/>
              </a:buClr>
              <a:buSzPts val="1100"/>
              <a:buFont typeface="Arial"/>
              <a:buNone/>
            </a:pPr>
            <a:r>
              <a:t/>
            </a:r>
            <a:endParaRPr sz="1600">
              <a:solidFill>
                <a:schemeClr val="dk2"/>
              </a:solidFill>
              <a:latin typeface="Alef"/>
              <a:ea typeface="Alef"/>
              <a:cs typeface="Alef"/>
              <a:sym typeface="Alef"/>
            </a:endParaRPr>
          </a:p>
          <a:p>
            <a:pPr indent="0" lvl="0" marL="0" rtl="0" algn="l">
              <a:spcBef>
                <a:spcPts val="0"/>
              </a:spcBef>
              <a:spcAft>
                <a:spcPts val="1600"/>
              </a:spcAft>
              <a:buNone/>
            </a:pPr>
            <a:r>
              <a:t/>
            </a:r>
            <a:endParaRPr>
              <a:latin typeface="Alef"/>
              <a:ea typeface="Alef"/>
              <a:cs typeface="Alef"/>
              <a:sym typeface="Alef"/>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תמיד להיות שמחה ופעילה</a:t>
            </a:r>
            <a:endParaRPr>
              <a:latin typeface="Assistant"/>
              <a:ea typeface="Assistant"/>
              <a:cs typeface="Assistant"/>
              <a:sym typeface="Assistant"/>
            </a:endParaRPr>
          </a:p>
        </p:txBody>
      </p:sp>
      <p:sp>
        <p:nvSpPr>
          <p:cNvPr id="131" name="Google Shape;131;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sz="3000">
                <a:solidFill>
                  <a:schemeClr val="dk2"/>
                </a:solidFill>
                <a:latin typeface="Alef"/>
                <a:ea typeface="Alef"/>
                <a:cs typeface="Alef"/>
                <a:sym typeface="Alef"/>
              </a:rPr>
              <a:t>הילדים צריכים להיות כמה שיותר פעילים, 80% מהזמן. </a:t>
            </a:r>
            <a:endParaRPr sz="3000">
              <a:solidFill>
                <a:schemeClr val="dk2"/>
              </a:solidFill>
              <a:latin typeface="Alef"/>
              <a:ea typeface="Alef"/>
              <a:cs typeface="Alef"/>
              <a:sym typeface="Alef"/>
            </a:endParaRPr>
          </a:p>
          <a:p>
            <a:pPr indent="0" lvl="0" marL="0" rtl="1" algn="r">
              <a:spcBef>
                <a:spcPts val="0"/>
              </a:spcBef>
              <a:spcAft>
                <a:spcPts val="0"/>
              </a:spcAft>
              <a:buClr>
                <a:schemeClr val="dk2"/>
              </a:buClr>
              <a:buSzPts val="1100"/>
              <a:buFont typeface="Arial"/>
              <a:buNone/>
            </a:pPr>
            <a:r>
              <a:rPr lang="iw" sz="3000">
                <a:solidFill>
                  <a:schemeClr val="dk2"/>
                </a:solidFill>
                <a:latin typeface="Alef"/>
                <a:ea typeface="Alef"/>
                <a:cs typeface="Alef"/>
                <a:sym typeface="Alef"/>
              </a:rPr>
              <a:t>לכן נרבה לגוון את השיח באמצעים דיגיטלים שונים בהם אפשר ליצור. </a:t>
            </a:r>
            <a:endParaRPr sz="3000">
              <a:solidFill>
                <a:schemeClr val="dk2"/>
              </a:solidFill>
              <a:latin typeface="Alef"/>
              <a:ea typeface="Alef"/>
              <a:cs typeface="Alef"/>
              <a:sym typeface="Alef"/>
            </a:endParaRPr>
          </a:p>
          <a:p>
            <a:pPr indent="0" lvl="0" marL="0" rtl="1" algn="r">
              <a:spcBef>
                <a:spcPts val="0"/>
              </a:spcBef>
              <a:spcAft>
                <a:spcPts val="0"/>
              </a:spcAft>
              <a:buNone/>
            </a:pPr>
            <a:r>
              <a:rPr lang="iw" sz="3000">
                <a:solidFill>
                  <a:schemeClr val="dk2"/>
                </a:solidFill>
                <a:latin typeface="Alef"/>
                <a:ea typeface="Alef"/>
                <a:cs typeface="Alef"/>
                <a:sym typeface="Alef"/>
              </a:rPr>
              <a:t>נשלב שיח מילולי עם כמה שיותר כתיבה / משימה / ציור/יצירה- כל דבר שיפעיל את המשתתפים, אחרת הם יכולים להתפספס.</a:t>
            </a:r>
            <a:endParaRPr sz="3000">
              <a:solidFill>
                <a:schemeClr val="dk2"/>
              </a:solidFill>
              <a:latin typeface="Alef"/>
              <a:ea typeface="Alef"/>
              <a:cs typeface="Alef"/>
              <a:sym typeface="Alef"/>
            </a:endParaRPr>
          </a:p>
          <a:p>
            <a:pPr indent="0" lvl="0" marL="0" rtl="0" algn="r">
              <a:spcBef>
                <a:spcPts val="0"/>
              </a:spcBef>
              <a:spcAft>
                <a:spcPts val="1600"/>
              </a:spcAft>
              <a:buNone/>
            </a:pPr>
            <a:r>
              <a:t/>
            </a:r>
            <a:endParaRPr sz="1600">
              <a:latin typeface="Alef"/>
              <a:ea typeface="Alef"/>
              <a:cs typeface="Alef"/>
              <a:sym typeface="Alef"/>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b="0" l="14908" r="14901" t="0"/>
          <a:stretch/>
        </p:blipFill>
        <p:spPr>
          <a:xfrm>
            <a:off x="2705775" y="-9"/>
            <a:ext cx="6438227" cy="5143501"/>
          </a:xfrm>
          <a:prstGeom prst="rect">
            <a:avLst/>
          </a:prstGeom>
          <a:noFill/>
          <a:ln>
            <a:noFill/>
          </a:ln>
        </p:spPr>
      </p:pic>
      <p:sp>
        <p:nvSpPr>
          <p:cNvPr id="137" name="Google Shape;137;p25"/>
          <p:cNvSpPr txBox="1"/>
          <p:nvPr>
            <p:ph type="title"/>
          </p:nvPr>
        </p:nvSpPr>
        <p:spPr>
          <a:xfrm>
            <a:off x="304800" y="710000"/>
            <a:ext cx="2089800" cy="759000"/>
          </a:xfrm>
          <a:prstGeom prst="rect">
            <a:avLst/>
          </a:prstGeom>
        </p:spPr>
        <p:txBody>
          <a:bodyPr anchorCtr="0" anchor="b"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הזדמנויות רבות לקשר מקוון</a:t>
            </a:r>
            <a:endParaRPr>
              <a:latin typeface="Assistant"/>
              <a:ea typeface="Assistant"/>
              <a:cs typeface="Assistant"/>
              <a:sym typeface="Assistant"/>
            </a:endParaRPr>
          </a:p>
        </p:txBody>
      </p:sp>
      <p:sp>
        <p:nvSpPr>
          <p:cNvPr id="138" name="Google Shape;138;p25"/>
          <p:cNvSpPr txBox="1"/>
          <p:nvPr>
            <p:ph idx="1" type="body"/>
          </p:nvPr>
        </p:nvSpPr>
        <p:spPr>
          <a:xfrm>
            <a:off x="304800" y="1554150"/>
            <a:ext cx="2089800" cy="33105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lef"/>
                <a:ea typeface="Alef"/>
                <a:cs typeface="Alef"/>
                <a:sym typeface="Alef"/>
              </a:rPr>
              <a:t>גמישות – בזמן ובמיקום, מתאפשר קשר למרות מגבלות הסגר.</a:t>
            </a:r>
            <a:endParaRPr>
              <a:latin typeface="Alef"/>
              <a:ea typeface="Alef"/>
              <a:cs typeface="Alef"/>
              <a:sym typeface="Alef"/>
            </a:endParaRPr>
          </a:p>
          <a:p>
            <a:pPr indent="0" lvl="0" marL="0" rtl="1" algn="r">
              <a:spcBef>
                <a:spcPts val="1600"/>
              </a:spcBef>
              <a:spcAft>
                <a:spcPts val="0"/>
              </a:spcAft>
              <a:buNone/>
            </a:pPr>
            <a:r>
              <a:rPr lang="iw">
                <a:latin typeface="Alef"/>
                <a:ea typeface="Alef"/>
                <a:cs typeface="Alef"/>
                <a:sym typeface="Alef"/>
              </a:rPr>
              <a:t>יתרון לעבודה בקבוצות קטנות וכך יחס אישי גדל.</a:t>
            </a:r>
            <a:endParaRPr>
              <a:latin typeface="Alef"/>
              <a:ea typeface="Alef"/>
              <a:cs typeface="Alef"/>
              <a:sym typeface="Alef"/>
            </a:endParaRPr>
          </a:p>
          <a:p>
            <a:pPr indent="0" lvl="0" marL="0" rtl="1" algn="r">
              <a:spcBef>
                <a:spcPts val="1600"/>
              </a:spcBef>
              <a:spcAft>
                <a:spcPts val="0"/>
              </a:spcAft>
              <a:buNone/>
            </a:pPr>
            <a:r>
              <a:rPr lang="iw">
                <a:latin typeface="Alef"/>
                <a:ea typeface="Alef"/>
                <a:cs typeface="Alef"/>
                <a:sym typeface="Alef"/>
              </a:rPr>
              <a:t>מגוון דרכי תקשורת: כתיבה- מייל, ווטסאפ, הודעות, דיבור, טלפון וזום, כלים דיגיטלים מגוונים. </a:t>
            </a:r>
            <a:endParaRPr>
              <a:latin typeface="Alef"/>
              <a:ea typeface="Alef"/>
              <a:cs typeface="Alef"/>
              <a:sym typeface="Alef"/>
            </a:endParaRPr>
          </a:p>
          <a:p>
            <a:pPr indent="0" lvl="0" marL="0" rtl="1" algn="r">
              <a:spcBef>
                <a:spcPts val="1600"/>
              </a:spcBef>
              <a:spcAft>
                <a:spcPts val="0"/>
              </a:spcAft>
              <a:buNone/>
            </a:pPr>
            <a:r>
              <a:t/>
            </a:r>
            <a:endParaRPr>
              <a:latin typeface="Alef"/>
              <a:ea typeface="Alef"/>
              <a:cs typeface="Alef"/>
              <a:sym typeface="Alef"/>
            </a:endParaRPr>
          </a:p>
          <a:p>
            <a:pPr indent="0" lvl="0" marL="0" rtl="0" algn="l">
              <a:spcBef>
                <a:spcPts val="1600"/>
              </a:spcBef>
              <a:spcAft>
                <a:spcPts val="1600"/>
              </a:spcAft>
              <a:buNone/>
            </a:pPr>
            <a:r>
              <a:t/>
            </a:r>
            <a:endParaRPr>
              <a:latin typeface="Alef"/>
              <a:ea typeface="Alef"/>
              <a:cs typeface="Alef"/>
              <a:sym typeface="Ale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6"/>
          <p:cNvPicPr preferRelativeResize="0"/>
          <p:nvPr/>
        </p:nvPicPr>
        <p:blipFill rotWithShape="1">
          <a:blip r:embed="rId3">
            <a:alphaModFix/>
          </a:blip>
          <a:srcRect b="0" l="25000" r="25000" t="0"/>
          <a:stretch/>
        </p:blipFill>
        <p:spPr>
          <a:xfrm>
            <a:off x="0" y="0"/>
            <a:ext cx="4572000" cy="5143500"/>
          </a:xfrm>
          <a:prstGeom prst="rect">
            <a:avLst/>
          </a:prstGeom>
          <a:noFill/>
          <a:ln>
            <a:noFill/>
          </a:ln>
        </p:spPr>
      </p:pic>
      <p:sp>
        <p:nvSpPr>
          <p:cNvPr id="144" name="Google Shape;144;p26"/>
          <p:cNvSpPr txBox="1"/>
          <p:nvPr>
            <p:ph type="title"/>
          </p:nvPr>
        </p:nvSpPr>
        <p:spPr>
          <a:xfrm>
            <a:off x="4852825" y="233150"/>
            <a:ext cx="4016400" cy="1181400"/>
          </a:xfrm>
          <a:prstGeom prst="rect">
            <a:avLst/>
          </a:prstGeom>
        </p:spPr>
        <p:txBody>
          <a:bodyPr anchorCtr="0" anchor="b"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יתרון הפתיחות</a:t>
            </a:r>
            <a:endParaRPr>
              <a:latin typeface="Assistant"/>
              <a:ea typeface="Assistant"/>
              <a:cs typeface="Assistant"/>
              <a:sym typeface="Assistant"/>
            </a:endParaRPr>
          </a:p>
        </p:txBody>
      </p:sp>
      <p:sp>
        <p:nvSpPr>
          <p:cNvPr id="145" name="Google Shape;145;p26"/>
          <p:cNvSpPr txBox="1"/>
          <p:nvPr>
            <p:ph idx="1" type="body"/>
          </p:nvPr>
        </p:nvSpPr>
        <p:spPr>
          <a:xfrm>
            <a:off x="4852900" y="1672727"/>
            <a:ext cx="4016400" cy="2990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sz="1900">
                <a:latin typeface="Alef"/>
                <a:ea typeface="Alef"/>
                <a:cs typeface="Alef"/>
                <a:sym typeface="Alef"/>
              </a:rPr>
              <a:t>אצל ילדים ומבוגרים קיימת נטייה להיפתח ולשתף במרחב הווירטואלי יותר מאשר במפגש פנים אל פנים. ההתכתבות או השיחה שאינה נעשית דרך מבע העיניים מסירה מאיתנו עכבות, חששות, מבוכה ולכן קל יותר לבטא ולשתף לעומק את בן שיחנו. ילדים מופנמים ירגישו יותר בנח לשאול ולענות על שאלות כגון- "מה אתה מרגיש לגבי..?" </a:t>
            </a:r>
            <a:endParaRPr sz="1900">
              <a:latin typeface="Alef"/>
              <a:ea typeface="Alef"/>
              <a:cs typeface="Alef"/>
              <a:sym typeface="Alef"/>
            </a:endParaRPr>
          </a:p>
          <a:p>
            <a:pPr indent="0" lvl="0" marL="0" rtl="0" algn="l">
              <a:spcBef>
                <a:spcPts val="1600"/>
              </a:spcBef>
              <a:spcAft>
                <a:spcPts val="1600"/>
              </a:spcAft>
              <a:buNone/>
            </a:pPr>
            <a:r>
              <a:t/>
            </a:r>
            <a:endParaRPr>
              <a:latin typeface="Alef"/>
              <a:ea typeface="Alef"/>
              <a:cs typeface="Alef"/>
              <a:sym typeface="Ale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יתרון התגובה המושהת</a:t>
            </a:r>
            <a:endParaRPr>
              <a:latin typeface="Assistant"/>
              <a:ea typeface="Assistant"/>
              <a:cs typeface="Assistant"/>
              <a:sym typeface="Assistant"/>
            </a:endParaRPr>
          </a:p>
        </p:txBody>
      </p:sp>
      <p:sp>
        <p:nvSpPr>
          <p:cNvPr id="151" name="Google Shape;151;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1" algn="r">
              <a:lnSpc>
                <a:spcPct val="150000"/>
              </a:lnSpc>
              <a:spcBef>
                <a:spcPts val="0"/>
              </a:spcBef>
              <a:spcAft>
                <a:spcPts val="0"/>
              </a:spcAft>
              <a:buNone/>
            </a:pPr>
            <a:r>
              <a:rPr lang="iw" sz="2400">
                <a:solidFill>
                  <a:schemeClr val="dk2"/>
                </a:solidFill>
                <a:latin typeface="Alef"/>
                <a:ea typeface="Alef"/>
                <a:cs typeface="Alef"/>
                <a:sym typeface="Alef"/>
              </a:rPr>
              <a:t> כאשר אנו עוסקים בתכתובת (מיילים, התכתבות און-ליין והודעות)  הפידבק שאנו נותנים אינו מיידי. כך יש זמן לחשוב על הדברים, לחקור אותם, להתייעץ עם גורמים נוספים ולנסח את הפידבק ביתר דיוק. כך התגובות של מנהלת או של מדריך יהיו יותר מדויקים לסיטואציה מאשר בלהט ועומס בעת פעילות בית הנוער. (יש זמן לנסח בשפת האני)</a:t>
            </a:r>
            <a:endParaRPr sz="3000">
              <a:latin typeface="Alef"/>
              <a:ea typeface="Alef"/>
              <a:cs typeface="Alef"/>
              <a:sym typeface="Ale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8"/>
          <p:cNvPicPr preferRelativeResize="0"/>
          <p:nvPr/>
        </p:nvPicPr>
        <p:blipFill rotWithShape="1">
          <a:blip r:embed="rId3">
            <a:alphaModFix/>
          </a:blip>
          <a:srcRect b="7869" l="0" r="0" t="7877"/>
          <a:stretch/>
        </p:blipFill>
        <p:spPr>
          <a:xfrm>
            <a:off x="0" y="0"/>
            <a:ext cx="9143998" cy="5143497"/>
          </a:xfrm>
          <a:prstGeom prst="rect">
            <a:avLst/>
          </a:prstGeom>
          <a:noFill/>
          <a:ln>
            <a:noFill/>
          </a:ln>
        </p:spPr>
      </p:pic>
      <p:sp>
        <p:nvSpPr>
          <p:cNvPr id="157" name="Google Shape;157;p28"/>
          <p:cNvSpPr/>
          <p:nvPr/>
        </p:nvSpPr>
        <p:spPr>
          <a:xfrm>
            <a:off x="342825" y="1323975"/>
            <a:ext cx="3810300" cy="3467100"/>
          </a:xfrm>
          <a:prstGeom prst="rect">
            <a:avLst/>
          </a:prstGeom>
          <a:solidFill>
            <a:srgbClr val="000000">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8"/>
          <p:cNvSpPr txBox="1"/>
          <p:nvPr>
            <p:ph type="title"/>
          </p:nvPr>
        </p:nvSpPr>
        <p:spPr>
          <a:xfrm>
            <a:off x="509025" y="796725"/>
            <a:ext cx="3477900" cy="1388700"/>
          </a:xfrm>
          <a:prstGeom prst="rect">
            <a:avLst/>
          </a:prstGeom>
        </p:spPr>
        <p:txBody>
          <a:bodyPr anchorCtr="0" anchor="b" bIns="91425" lIns="91425" spcFirstLastPara="1" rIns="91425" wrap="square" tIns="91425">
            <a:noAutofit/>
          </a:bodyPr>
          <a:lstStyle/>
          <a:p>
            <a:pPr indent="0" lvl="0" marL="0" rtl="1" algn="r">
              <a:spcBef>
                <a:spcPts val="0"/>
              </a:spcBef>
              <a:spcAft>
                <a:spcPts val="0"/>
              </a:spcAft>
              <a:buNone/>
            </a:pPr>
            <a:r>
              <a:rPr lang="iw">
                <a:latin typeface="Assistant"/>
                <a:ea typeface="Assistant"/>
                <a:cs typeface="Assistant"/>
                <a:sym typeface="Assistant"/>
              </a:rPr>
              <a:t>יתרון השפע</a:t>
            </a:r>
            <a:endParaRPr>
              <a:latin typeface="Assistant"/>
              <a:ea typeface="Assistant"/>
              <a:cs typeface="Assistant"/>
              <a:sym typeface="Assistant"/>
            </a:endParaRPr>
          </a:p>
        </p:txBody>
      </p:sp>
      <p:sp>
        <p:nvSpPr>
          <p:cNvPr id="159" name="Google Shape;159;p28"/>
          <p:cNvSpPr txBox="1"/>
          <p:nvPr>
            <p:ph idx="1" type="body"/>
          </p:nvPr>
        </p:nvSpPr>
        <p:spPr>
          <a:xfrm>
            <a:off x="432450" y="2290125"/>
            <a:ext cx="3810300" cy="1534800"/>
          </a:xfrm>
          <a:prstGeom prst="rect">
            <a:avLst/>
          </a:prstGeom>
        </p:spPr>
        <p:txBody>
          <a:bodyPr anchorCtr="0" anchor="t" bIns="91425" lIns="91425" spcFirstLastPara="1" rIns="91425" wrap="square" tIns="91425">
            <a:noAutofit/>
          </a:bodyPr>
          <a:lstStyle/>
          <a:p>
            <a:pPr indent="0" lvl="0" marL="457200" rtl="1" algn="r">
              <a:spcBef>
                <a:spcPts val="0"/>
              </a:spcBef>
              <a:spcAft>
                <a:spcPts val="1600"/>
              </a:spcAft>
              <a:buNone/>
            </a:pPr>
            <a:r>
              <a:rPr lang="iw" sz="2000">
                <a:latin typeface="Alef"/>
                <a:ea typeface="Alef"/>
                <a:cs typeface="Alef"/>
                <a:sym typeface="Alef"/>
              </a:rPr>
              <a:t>במהלך התקשורת ניתן להיעזר באפשרויות המגוונות של האינטרנט – לברר מושג, לחפש עוד מידע על הנלמד, לגוון את הפעילות ולשתף בדברים שמעניינים אותנו עם בן שיחנו.</a:t>
            </a:r>
            <a:endParaRPr sz="2000">
              <a:latin typeface="Alef"/>
              <a:ea typeface="Alef"/>
              <a:cs typeface="Alef"/>
              <a:sym typeface="Alef"/>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