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1" r:id="rId4"/>
    <p:sldId id="258" r:id="rId5"/>
    <p:sldId id="282" r:id="rId6"/>
    <p:sldId id="260" r:id="rId7"/>
    <p:sldId id="261" r:id="rId8"/>
    <p:sldId id="284" r:id="rId9"/>
    <p:sldId id="263" r:id="rId10"/>
    <p:sldId id="290" r:id="rId11"/>
    <p:sldId id="292" r:id="rId12"/>
    <p:sldId id="293" r:id="rId13"/>
  </p:sldIdLst>
  <p:sldSz cx="12192000" cy="6858000"/>
  <p:notesSz cx="7023100" cy="93091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1" initials="U" lastIdx="0" clrIdx="0"/>
  <p:cmAuthor id="2" name="TAL" initials="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107" d="100"/>
          <a:sy n="107" d="100"/>
        </p:scale>
        <p:origin x="13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32906-3D75-42FE-9E53-B9B620B09C00}" type="doc">
      <dgm:prSet loTypeId="urn:microsoft.com/office/officeart/2005/8/layout/radial5" loCatId="cycle" qsTypeId="urn:microsoft.com/office/officeart/2005/8/quickstyle/simple3" qsCatId="simple" csTypeId="urn:microsoft.com/office/officeart/2005/8/colors/accent2_4" csCatId="accent2" phldr="1"/>
      <dgm:spPr/>
      <dgm:t>
        <a:bodyPr/>
        <a:lstStyle/>
        <a:p>
          <a:pPr rtl="1"/>
          <a:endParaRPr lang="he-IL"/>
        </a:p>
      </dgm:t>
    </dgm:pt>
    <dgm:pt modelId="{BDF69CEF-F891-485B-A1A3-9987B6D314AC}">
      <dgm:prSet phldrT="[טקסט]" custT="1"/>
      <dgm:spPr/>
      <dgm:t>
        <a:bodyPr/>
        <a:lstStyle/>
        <a:p>
          <a:pPr rtl="1"/>
          <a:r>
            <a:rPr lang="he-IL" sz="2800" dirty="0">
              <a:solidFill>
                <a:schemeClr val="tx1"/>
              </a:solidFill>
              <a:latin typeface="Abraham" panose="00000500000000000000" pitchFamily="2" charset="-79"/>
              <a:cs typeface="Abraham" panose="00000500000000000000" pitchFamily="2" charset="-79"/>
            </a:rPr>
            <a:t>שותפים</a:t>
          </a:r>
        </a:p>
      </dgm:t>
    </dgm:pt>
    <dgm:pt modelId="{BE579C87-6FD5-4AF9-9EBD-14E6D03C486D}" type="parTrans" cxnId="{8F08A657-8DBE-4CC7-867D-7AA7D96E7760}">
      <dgm:prSet/>
      <dgm:spPr/>
      <dgm:t>
        <a:bodyPr/>
        <a:lstStyle/>
        <a:p>
          <a:pPr rtl="1"/>
          <a:endParaRPr lang="he-IL">
            <a:solidFill>
              <a:schemeClr val="tx1"/>
            </a:solidFill>
          </a:endParaRPr>
        </a:p>
      </dgm:t>
    </dgm:pt>
    <dgm:pt modelId="{B9368116-891C-4C38-8AFC-389100D3895C}" type="sibTrans" cxnId="{8F08A657-8DBE-4CC7-867D-7AA7D96E7760}">
      <dgm:prSet/>
      <dgm:spPr/>
      <dgm:t>
        <a:bodyPr/>
        <a:lstStyle/>
        <a:p>
          <a:pPr rtl="1"/>
          <a:endParaRPr lang="he-IL">
            <a:solidFill>
              <a:schemeClr val="tx1"/>
            </a:solidFill>
          </a:endParaRPr>
        </a:p>
      </dgm:t>
    </dgm:pt>
    <dgm:pt modelId="{E75B29E1-689A-4DEA-A3A4-D9EA9624697E}">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בתי הספר</a:t>
          </a:r>
          <a:endParaRPr lang="he-IL" sz="1400" b="1" dirty="0">
            <a:solidFill>
              <a:schemeClr val="tx1"/>
            </a:solidFill>
            <a:latin typeface="Abraham" panose="00000500000000000000" pitchFamily="2" charset="-79"/>
            <a:cs typeface="Abraham" panose="00000500000000000000" pitchFamily="2" charset="-79"/>
          </a:endParaRPr>
        </a:p>
      </dgm:t>
    </dgm:pt>
    <dgm:pt modelId="{99ADC35E-AE48-4E14-9F9D-E802881893CF}" type="parTrans" cxnId="{11E35FF3-E91C-4AE7-8D9E-C9337C0C7D3D}">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AC6BA777-5BB4-490A-BA74-8737C5C6F240}" type="sibTrans" cxnId="{11E35FF3-E91C-4AE7-8D9E-C9337C0C7D3D}">
      <dgm:prSet/>
      <dgm:spPr/>
      <dgm:t>
        <a:bodyPr/>
        <a:lstStyle/>
        <a:p>
          <a:pPr rtl="1"/>
          <a:endParaRPr lang="he-IL"/>
        </a:p>
      </dgm:t>
    </dgm:pt>
    <dgm:pt modelId="{C48A832A-A68F-44C0-BB0F-D3CDDCF1AF0C}">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אגף לתרבות ונוער</a:t>
          </a:r>
          <a:endParaRPr lang="he-IL" sz="1400" b="1" dirty="0">
            <a:solidFill>
              <a:schemeClr val="tx1"/>
            </a:solidFill>
            <a:latin typeface="Abraham" panose="00000500000000000000" pitchFamily="2" charset="-79"/>
            <a:cs typeface="Abraham" panose="00000500000000000000" pitchFamily="2" charset="-79"/>
          </a:endParaRPr>
        </a:p>
      </dgm:t>
    </dgm:pt>
    <dgm:pt modelId="{1D715D42-AD51-4CBA-AFF3-800B04AD3357}" type="parTrans" cxnId="{1714573D-9C80-4E84-B391-A5FDBC606290}">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8E1A2639-6588-4F1C-8B94-5483DF535C25}" type="sibTrans" cxnId="{1714573D-9C80-4E84-B391-A5FDBC606290}">
      <dgm:prSet/>
      <dgm:spPr/>
      <dgm:t>
        <a:bodyPr/>
        <a:lstStyle/>
        <a:p>
          <a:pPr rtl="1"/>
          <a:endParaRPr lang="he-IL"/>
        </a:p>
      </dgm:t>
    </dgm:pt>
    <dgm:pt modelId="{D892753E-7EC6-404C-94C7-ABDE674ECFAB}">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אגף</a:t>
          </a:r>
          <a:r>
            <a:rPr lang="he-IL" sz="1400" b="1" baseline="0" dirty="0" smtClean="0">
              <a:solidFill>
                <a:schemeClr val="tx1"/>
              </a:solidFill>
              <a:latin typeface="Abraham" panose="00000500000000000000" pitchFamily="2" charset="-79"/>
              <a:cs typeface="Abraham" panose="00000500000000000000" pitchFamily="2" charset="-79"/>
            </a:rPr>
            <a:t> החינוך</a:t>
          </a:r>
          <a:endParaRPr lang="he-IL" sz="1400" b="1" dirty="0">
            <a:solidFill>
              <a:schemeClr val="tx1"/>
            </a:solidFill>
            <a:latin typeface="Abraham" panose="00000500000000000000" pitchFamily="2" charset="-79"/>
            <a:cs typeface="Abraham" panose="00000500000000000000" pitchFamily="2" charset="-79"/>
          </a:endParaRPr>
        </a:p>
      </dgm:t>
    </dgm:pt>
    <dgm:pt modelId="{47004FE8-3CCF-4D75-B4D2-8B1FEBD53F50}" type="parTrans" cxnId="{4A228A3A-E60F-4FF7-8593-31EE3C01B8F3}">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A71F9712-5F7C-4C60-B5DB-768D7EC33D69}" type="sibTrans" cxnId="{4A228A3A-E60F-4FF7-8593-31EE3C01B8F3}">
      <dgm:prSet/>
      <dgm:spPr/>
      <dgm:t>
        <a:bodyPr/>
        <a:lstStyle/>
        <a:p>
          <a:pPr rtl="1"/>
          <a:endParaRPr lang="he-IL"/>
        </a:p>
      </dgm:t>
    </dgm:pt>
    <dgm:pt modelId="{D8EF80C4-A2E0-48DC-AA67-EA00F797271F}">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עזר מציון ועמותות עירוניות</a:t>
          </a:r>
          <a:endParaRPr lang="he-IL" sz="1400" b="1" dirty="0">
            <a:solidFill>
              <a:schemeClr val="tx1"/>
            </a:solidFill>
            <a:latin typeface="Abraham" panose="00000500000000000000" pitchFamily="2" charset="-79"/>
            <a:cs typeface="Abraham" panose="00000500000000000000" pitchFamily="2" charset="-79"/>
          </a:endParaRPr>
        </a:p>
      </dgm:t>
    </dgm:pt>
    <dgm:pt modelId="{F4DEB831-5BF4-428F-9E02-C95ECDAFB79F}" type="parTrans" cxnId="{FAD66041-400A-410C-AA9E-DAE1757FBF7E}">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E432976F-7CA0-49B9-AB2A-FBF04F58053D}" type="sibTrans" cxnId="{FAD66041-400A-410C-AA9E-DAE1757FBF7E}">
      <dgm:prSet/>
      <dgm:spPr/>
      <dgm:t>
        <a:bodyPr/>
        <a:lstStyle/>
        <a:p>
          <a:pPr rtl="1"/>
          <a:endParaRPr lang="he-IL"/>
        </a:p>
      </dgm:t>
    </dgm:pt>
    <dgm:pt modelId="{9DE3F32F-7EA3-4425-A39A-B861603723AA}">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שב"ס אבו-כביר</a:t>
          </a:r>
          <a:endParaRPr lang="he-IL" sz="1400" b="1" dirty="0">
            <a:solidFill>
              <a:schemeClr val="tx1"/>
            </a:solidFill>
            <a:latin typeface="Abraham" panose="00000500000000000000" pitchFamily="2" charset="-79"/>
            <a:cs typeface="Abraham" panose="00000500000000000000" pitchFamily="2" charset="-79"/>
          </a:endParaRPr>
        </a:p>
      </dgm:t>
    </dgm:pt>
    <dgm:pt modelId="{122E8C0B-DACA-4004-B8E9-A9C500AE25B2}" type="parTrans" cxnId="{7050FF84-8E88-492E-AACC-C19B8D70887E}">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8D22A245-F101-4FB4-AF3D-2AB77E2098B3}" type="sibTrans" cxnId="{7050FF84-8E88-492E-AACC-C19B8D70887E}">
      <dgm:prSet/>
      <dgm:spPr/>
      <dgm:t>
        <a:bodyPr/>
        <a:lstStyle/>
        <a:p>
          <a:pPr rtl="1"/>
          <a:endParaRPr lang="he-IL"/>
        </a:p>
      </dgm:t>
    </dgm:pt>
    <dgm:pt modelId="{37CC2A35-4C35-4081-AEC0-FF33C830E53A}">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עמותות אתגרים/</a:t>
          </a:r>
        </a:p>
        <a:p>
          <a:pPr rtl="1"/>
          <a:r>
            <a:rPr lang="he-IL" sz="1400" b="1" dirty="0" smtClean="0">
              <a:solidFill>
                <a:schemeClr val="tx1"/>
              </a:solidFill>
              <a:latin typeface="Abraham" panose="00000500000000000000" pitchFamily="2" charset="-79"/>
              <a:cs typeface="Abraham" panose="00000500000000000000" pitchFamily="2" charset="-79"/>
            </a:rPr>
            <a:t>צופי ים</a:t>
          </a:r>
          <a:endParaRPr lang="he-IL" sz="1400" b="1" dirty="0">
            <a:solidFill>
              <a:schemeClr val="tx1"/>
            </a:solidFill>
            <a:latin typeface="Abraham" panose="00000500000000000000" pitchFamily="2" charset="-79"/>
            <a:cs typeface="Abraham" panose="00000500000000000000" pitchFamily="2" charset="-79"/>
          </a:endParaRPr>
        </a:p>
      </dgm:t>
    </dgm:pt>
    <dgm:pt modelId="{676CACE9-4193-42AA-8833-754227CBBF9A}" type="parTrans" cxnId="{D1EA7B51-F468-4A00-8F4A-E1FB4929BDEB}">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3CFEF262-4418-4653-8718-4ED5581D966C}" type="sibTrans" cxnId="{D1EA7B51-F468-4A00-8F4A-E1FB4929BDEB}">
      <dgm:prSet/>
      <dgm:spPr/>
      <dgm:t>
        <a:bodyPr/>
        <a:lstStyle/>
        <a:p>
          <a:pPr rtl="1"/>
          <a:endParaRPr lang="he-IL"/>
        </a:p>
      </dgm:t>
    </dgm:pt>
    <dgm:pt modelId="{77EE36BB-4E83-4D65-A389-03E43075CA0B}">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שיטור קהילתי/שוטר נוער</a:t>
          </a:r>
          <a:endParaRPr lang="he-IL" sz="1400" b="1" dirty="0">
            <a:solidFill>
              <a:schemeClr val="tx1"/>
            </a:solidFill>
            <a:latin typeface="Abraham" panose="00000500000000000000" pitchFamily="2" charset="-79"/>
            <a:cs typeface="Abraham" panose="00000500000000000000" pitchFamily="2" charset="-79"/>
          </a:endParaRPr>
        </a:p>
      </dgm:t>
    </dgm:pt>
    <dgm:pt modelId="{7EDCE796-27BC-448B-91F5-0846A5FAE100}" type="parTrans" cxnId="{BE3C799A-30CB-4CF7-A5F4-AB9C77FE8DAC}">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9BF47DF5-CFD0-4590-9595-3B1175C6ADCB}" type="sibTrans" cxnId="{BE3C799A-30CB-4CF7-A5F4-AB9C77FE8DAC}">
      <dgm:prSet/>
      <dgm:spPr/>
      <dgm:t>
        <a:bodyPr/>
        <a:lstStyle/>
        <a:p>
          <a:pPr rtl="1"/>
          <a:endParaRPr lang="he-IL"/>
        </a:p>
      </dgm:t>
    </dgm:pt>
    <dgm:pt modelId="{CE780A4E-A71F-4521-A564-79C85030F563}">
      <dgm:prSet phldrT="[טקסט]" custT="1"/>
      <dgm:spPr/>
      <dgm:t>
        <a:bodyPr/>
        <a:lstStyle/>
        <a:p>
          <a:pPr rtl="1"/>
          <a:r>
            <a:rPr lang="he-IL" sz="1400" b="1" dirty="0">
              <a:solidFill>
                <a:schemeClr val="tx1"/>
              </a:solidFill>
              <a:latin typeface="Abraham" panose="00000500000000000000" pitchFamily="2" charset="-79"/>
              <a:cs typeface="Abraham" panose="00000500000000000000" pitchFamily="2" charset="-79"/>
            </a:rPr>
            <a:t>ארגוני ותנועות נוער </a:t>
          </a:r>
          <a:r>
            <a:rPr lang="he-IL" sz="1400" b="1" dirty="0" smtClean="0">
              <a:solidFill>
                <a:schemeClr val="tx1"/>
              </a:solidFill>
              <a:latin typeface="Abraham" panose="00000500000000000000" pitchFamily="2" charset="-79"/>
              <a:cs typeface="Abraham" panose="00000500000000000000" pitchFamily="2" charset="-79"/>
            </a:rPr>
            <a:t>בעיר (</a:t>
          </a:r>
          <a:r>
            <a:rPr lang="he-IL" sz="1400" b="1" dirty="0" err="1" smtClean="0">
              <a:solidFill>
                <a:schemeClr val="tx1"/>
              </a:solidFill>
              <a:latin typeface="Abraham" panose="00000500000000000000" pitchFamily="2" charset="-79"/>
              <a:cs typeface="Abraham" panose="00000500000000000000" pitchFamily="2" charset="-79"/>
            </a:rPr>
            <a:t>על"ם,מגדלור</a:t>
          </a:r>
          <a:r>
            <a:rPr lang="he-IL" sz="1400" b="1" dirty="0" smtClean="0">
              <a:solidFill>
                <a:schemeClr val="tx1"/>
              </a:solidFill>
              <a:latin typeface="Abraham" panose="00000500000000000000" pitchFamily="2" charset="-79"/>
              <a:cs typeface="Abraham" panose="00000500000000000000" pitchFamily="2" charset="-79"/>
            </a:rPr>
            <a:t>, </a:t>
          </a:r>
          <a:r>
            <a:rPr lang="he-IL" sz="1400" b="1" dirty="0" err="1" smtClean="0">
              <a:solidFill>
                <a:schemeClr val="tx1"/>
              </a:solidFill>
              <a:latin typeface="Abraham" panose="00000500000000000000" pitchFamily="2" charset="-79"/>
              <a:cs typeface="Abraham" panose="00000500000000000000" pitchFamily="2" charset="-79"/>
            </a:rPr>
            <a:t>חממה,מכבי</a:t>
          </a:r>
          <a:r>
            <a:rPr lang="he-IL" sz="1400" b="1" dirty="0" smtClean="0">
              <a:solidFill>
                <a:schemeClr val="tx1"/>
              </a:solidFill>
              <a:latin typeface="Abraham" panose="00000500000000000000" pitchFamily="2" charset="-79"/>
              <a:cs typeface="Abraham" panose="00000500000000000000" pitchFamily="2" charset="-79"/>
            </a:rPr>
            <a:t> </a:t>
          </a:r>
          <a:r>
            <a:rPr lang="he-IL" sz="1400" b="1" dirty="0" err="1" smtClean="0">
              <a:solidFill>
                <a:schemeClr val="tx1"/>
              </a:solidFill>
              <a:latin typeface="Abraham" panose="00000500000000000000" pitchFamily="2" charset="-79"/>
              <a:cs typeface="Abraham" panose="00000500000000000000" pitchFamily="2" charset="-79"/>
            </a:rPr>
            <a:t>צעיר,צופים</a:t>
          </a:r>
          <a:r>
            <a:rPr lang="he-IL" sz="1400" b="1" dirty="0" smtClean="0">
              <a:solidFill>
                <a:schemeClr val="tx1"/>
              </a:solidFill>
              <a:latin typeface="Abraham" panose="00000500000000000000" pitchFamily="2" charset="-79"/>
              <a:cs typeface="Abraham" panose="00000500000000000000" pitchFamily="2" charset="-79"/>
            </a:rPr>
            <a:t>)</a:t>
          </a:r>
          <a:endParaRPr lang="he-IL" sz="1400" b="1" dirty="0">
            <a:solidFill>
              <a:schemeClr val="tx1"/>
            </a:solidFill>
            <a:latin typeface="Abraham" panose="00000500000000000000" pitchFamily="2" charset="-79"/>
            <a:cs typeface="Abraham" panose="00000500000000000000" pitchFamily="2" charset="-79"/>
          </a:endParaRPr>
        </a:p>
      </dgm:t>
    </dgm:pt>
    <dgm:pt modelId="{285178E4-4429-4ED7-B7EC-0FC64F3841D3}" type="parTrans" cxnId="{02D30282-16E8-490F-A12C-B885E74EA709}">
      <dgm:prSet custT="1"/>
      <dgm:spPr/>
      <dgm:t>
        <a:bodyPr/>
        <a:lstStyle/>
        <a:p>
          <a:pPr rtl="1"/>
          <a:endParaRPr lang="he-IL" sz="1400">
            <a:solidFill>
              <a:schemeClr val="tx1"/>
            </a:solidFill>
            <a:latin typeface="Abraham" panose="00000500000000000000" pitchFamily="2" charset="-79"/>
            <a:cs typeface="Abraham" panose="00000500000000000000" pitchFamily="2" charset="-79"/>
          </a:endParaRPr>
        </a:p>
      </dgm:t>
    </dgm:pt>
    <dgm:pt modelId="{20288D9F-FBBD-4893-AF14-B00EEBDC25DF}" type="sibTrans" cxnId="{02D30282-16E8-490F-A12C-B885E74EA709}">
      <dgm:prSet/>
      <dgm:spPr/>
      <dgm:t>
        <a:bodyPr/>
        <a:lstStyle/>
        <a:p>
          <a:pPr rtl="1"/>
          <a:endParaRPr lang="he-IL"/>
        </a:p>
      </dgm:t>
    </dgm:pt>
    <dgm:pt modelId="{D0836337-F111-4019-BD52-967B994785D4}">
      <dgm:prSet phldrT="[טקסט]" custT="1"/>
      <dgm:spPr/>
      <dgm:t>
        <a:bodyPr/>
        <a:lstStyle/>
        <a:p>
          <a:pPr rtl="1"/>
          <a:endParaRPr lang="he-IL" sz="1400" b="1" dirty="0">
            <a:solidFill>
              <a:schemeClr val="tx1"/>
            </a:solidFill>
            <a:latin typeface="Abraham" panose="00000500000000000000" pitchFamily="2" charset="-79"/>
            <a:cs typeface="Abraham" panose="00000500000000000000" pitchFamily="2" charset="-79"/>
          </a:endParaRPr>
        </a:p>
      </dgm:t>
    </dgm:pt>
    <dgm:pt modelId="{EE6CE0A2-04CD-4593-926F-7050207E49A1}" type="parTrans" cxnId="{2145EDF3-99E5-4E36-9FFD-0174D5F46296}">
      <dgm:prSet/>
      <dgm:spPr/>
      <dgm:t>
        <a:bodyPr/>
        <a:lstStyle/>
        <a:p>
          <a:pPr rtl="1"/>
          <a:endParaRPr lang="he-IL"/>
        </a:p>
      </dgm:t>
    </dgm:pt>
    <dgm:pt modelId="{F4FDB4C2-04AA-4F50-8B9E-2D18C116D165}" type="sibTrans" cxnId="{2145EDF3-99E5-4E36-9FFD-0174D5F46296}">
      <dgm:prSet/>
      <dgm:spPr/>
      <dgm:t>
        <a:bodyPr/>
        <a:lstStyle/>
        <a:p>
          <a:pPr rtl="1"/>
          <a:endParaRPr lang="he-IL"/>
        </a:p>
      </dgm:t>
    </dgm:pt>
    <dgm:pt modelId="{90C43F89-B617-49E9-9EA7-AF2C263F9CD6}">
      <dgm:prSet phldrT="[טקסט]" custT="1"/>
      <dgm:spPr/>
      <dgm:t>
        <a:bodyPr/>
        <a:lstStyle/>
        <a:p>
          <a:pPr rtl="1"/>
          <a:r>
            <a:rPr lang="he-IL" sz="1400" b="1" dirty="0" smtClean="0">
              <a:solidFill>
                <a:schemeClr val="tx1"/>
              </a:solidFill>
              <a:latin typeface="Abraham" panose="00000500000000000000" pitchFamily="2" charset="-79"/>
              <a:cs typeface="Abraham" panose="00000500000000000000" pitchFamily="2" charset="-79"/>
            </a:rPr>
            <a:t>רווחה – </a:t>
          </a:r>
          <a:r>
            <a:rPr lang="he-IL" sz="1400" b="1" dirty="0" err="1" smtClean="0">
              <a:solidFill>
                <a:schemeClr val="tx1"/>
              </a:solidFill>
              <a:latin typeface="Abraham" panose="00000500000000000000" pitchFamily="2" charset="-79"/>
              <a:cs typeface="Abraham" panose="00000500000000000000" pitchFamily="2" charset="-79"/>
            </a:rPr>
            <a:t>רפרנטית</a:t>
          </a:r>
          <a:r>
            <a:rPr lang="he-IL" sz="1400" b="1" dirty="0" smtClean="0">
              <a:solidFill>
                <a:schemeClr val="tx1"/>
              </a:solidFill>
              <a:latin typeface="Abraham" panose="00000500000000000000" pitchFamily="2" charset="-79"/>
              <a:cs typeface="Abraham" panose="00000500000000000000" pitchFamily="2" charset="-79"/>
            </a:rPr>
            <a:t>, יחידת </a:t>
          </a:r>
          <a:r>
            <a:rPr lang="he-IL" sz="1400" b="1" dirty="0" err="1" smtClean="0">
              <a:solidFill>
                <a:schemeClr val="tx1"/>
              </a:solidFill>
              <a:latin typeface="Abraham" panose="00000500000000000000" pitchFamily="2" charset="-79"/>
              <a:cs typeface="Abraham" panose="00000500000000000000" pitchFamily="2" charset="-79"/>
            </a:rPr>
            <a:t>רונ"ן</a:t>
          </a:r>
          <a:endParaRPr lang="he-IL" sz="1400" b="1" dirty="0">
            <a:solidFill>
              <a:schemeClr val="tx1"/>
            </a:solidFill>
            <a:latin typeface="Abraham" panose="00000500000000000000" pitchFamily="2" charset="-79"/>
            <a:cs typeface="Abraham" panose="00000500000000000000" pitchFamily="2" charset="-79"/>
          </a:endParaRPr>
        </a:p>
      </dgm:t>
    </dgm:pt>
    <dgm:pt modelId="{AAE626C4-6EFC-47C3-ACE1-3C7530ABCE38}" type="parTrans" cxnId="{A228FCF3-F413-4952-990C-8B95CD409A07}">
      <dgm:prSet/>
      <dgm:spPr/>
      <dgm:t>
        <a:bodyPr/>
        <a:lstStyle/>
        <a:p>
          <a:pPr rtl="1"/>
          <a:endParaRPr lang="he-IL"/>
        </a:p>
      </dgm:t>
    </dgm:pt>
    <dgm:pt modelId="{BB75D7B9-6681-465C-8049-A52AFE2E438F}" type="sibTrans" cxnId="{A228FCF3-F413-4952-990C-8B95CD409A07}">
      <dgm:prSet/>
      <dgm:spPr/>
      <dgm:t>
        <a:bodyPr/>
        <a:lstStyle/>
        <a:p>
          <a:pPr rtl="1"/>
          <a:endParaRPr lang="he-IL"/>
        </a:p>
      </dgm:t>
    </dgm:pt>
    <dgm:pt modelId="{A232BF8C-1CB2-482A-8FAF-F0756F8A3D28}" type="pres">
      <dgm:prSet presAssocID="{AAC32906-3D75-42FE-9E53-B9B620B09C00}" presName="Name0" presStyleCnt="0">
        <dgm:presLayoutVars>
          <dgm:chMax val="1"/>
          <dgm:dir/>
          <dgm:animLvl val="ctr"/>
          <dgm:resizeHandles val="exact"/>
        </dgm:presLayoutVars>
      </dgm:prSet>
      <dgm:spPr/>
      <dgm:t>
        <a:bodyPr/>
        <a:lstStyle/>
        <a:p>
          <a:pPr rtl="1"/>
          <a:endParaRPr lang="he-IL"/>
        </a:p>
      </dgm:t>
    </dgm:pt>
    <dgm:pt modelId="{C9B6B5AF-EB5B-42F9-8CEE-3C487566AA35}" type="pres">
      <dgm:prSet presAssocID="{BDF69CEF-F891-485B-A1A3-9987B6D314AC}" presName="centerShape" presStyleLbl="node0" presStyleIdx="0" presStyleCnt="1" custScaleX="184510" custScaleY="101908" custLinFactNeighborX="-288" custLinFactNeighborY="-1152"/>
      <dgm:spPr/>
      <dgm:t>
        <a:bodyPr/>
        <a:lstStyle/>
        <a:p>
          <a:pPr rtl="1"/>
          <a:endParaRPr lang="he-IL"/>
        </a:p>
      </dgm:t>
    </dgm:pt>
    <dgm:pt modelId="{FA1E8674-F0BD-4913-8AFE-2566381B453F}" type="pres">
      <dgm:prSet presAssocID="{99ADC35E-AE48-4E14-9F9D-E802881893CF}" presName="parTrans" presStyleLbl="sibTrans2D1" presStyleIdx="0" presStyleCnt="9"/>
      <dgm:spPr/>
      <dgm:t>
        <a:bodyPr/>
        <a:lstStyle/>
        <a:p>
          <a:pPr rtl="1"/>
          <a:endParaRPr lang="he-IL"/>
        </a:p>
      </dgm:t>
    </dgm:pt>
    <dgm:pt modelId="{A51BEACE-E8B3-4024-8EFC-755CD352CBA8}" type="pres">
      <dgm:prSet presAssocID="{99ADC35E-AE48-4E14-9F9D-E802881893CF}" presName="connectorText" presStyleLbl="sibTrans2D1" presStyleIdx="0" presStyleCnt="9"/>
      <dgm:spPr/>
      <dgm:t>
        <a:bodyPr/>
        <a:lstStyle/>
        <a:p>
          <a:pPr rtl="1"/>
          <a:endParaRPr lang="he-IL"/>
        </a:p>
      </dgm:t>
    </dgm:pt>
    <dgm:pt modelId="{D2388719-7FF1-4771-8AB4-FEBD899EDB64}" type="pres">
      <dgm:prSet presAssocID="{E75B29E1-689A-4DEA-A3A4-D9EA9624697E}" presName="node" presStyleLbl="node1" presStyleIdx="0" presStyleCnt="9" custScaleX="125438" custScaleY="87756" custRadScaleRad="104128" custRadScaleInc="22083">
        <dgm:presLayoutVars>
          <dgm:bulletEnabled val="1"/>
        </dgm:presLayoutVars>
      </dgm:prSet>
      <dgm:spPr/>
      <dgm:t>
        <a:bodyPr/>
        <a:lstStyle/>
        <a:p>
          <a:pPr rtl="1"/>
          <a:endParaRPr lang="he-IL"/>
        </a:p>
      </dgm:t>
    </dgm:pt>
    <dgm:pt modelId="{5184F7D8-4A54-42FA-AAFC-6F8107DDD434}" type="pres">
      <dgm:prSet presAssocID="{1D715D42-AD51-4CBA-AFF3-800B04AD3357}" presName="parTrans" presStyleLbl="sibTrans2D1" presStyleIdx="1" presStyleCnt="9"/>
      <dgm:spPr/>
      <dgm:t>
        <a:bodyPr/>
        <a:lstStyle/>
        <a:p>
          <a:pPr rtl="1"/>
          <a:endParaRPr lang="he-IL"/>
        </a:p>
      </dgm:t>
    </dgm:pt>
    <dgm:pt modelId="{5DB5128E-2A6D-4618-B65C-405B85103EA0}" type="pres">
      <dgm:prSet presAssocID="{1D715D42-AD51-4CBA-AFF3-800B04AD3357}" presName="connectorText" presStyleLbl="sibTrans2D1" presStyleIdx="1" presStyleCnt="9"/>
      <dgm:spPr/>
      <dgm:t>
        <a:bodyPr/>
        <a:lstStyle/>
        <a:p>
          <a:pPr rtl="1"/>
          <a:endParaRPr lang="he-IL"/>
        </a:p>
      </dgm:t>
    </dgm:pt>
    <dgm:pt modelId="{A69AE8F3-B898-463B-9532-4C8E2DCCB6B5}" type="pres">
      <dgm:prSet presAssocID="{C48A832A-A68F-44C0-BB0F-D3CDDCF1AF0C}" presName="node" presStyleLbl="node1" presStyleIdx="1" presStyleCnt="9">
        <dgm:presLayoutVars>
          <dgm:bulletEnabled val="1"/>
        </dgm:presLayoutVars>
      </dgm:prSet>
      <dgm:spPr/>
      <dgm:t>
        <a:bodyPr/>
        <a:lstStyle/>
        <a:p>
          <a:pPr rtl="1"/>
          <a:endParaRPr lang="he-IL"/>
        </a:p>
      </dgm:t>
    </dgm:pt>
    <dgm:pt modelId="{03A30DEA-D30C-452D-90C8-297038032A5E}" type="pres">
      <dgm:prSet presAssocID="{47004FE8-3CCF-4D75-B4D2-8B1FEBD53F50}" presName="parTrans" presStyleLbl="sibTrans2D1" presStyleIdx="2" presStyleCnt="9"/>
      <dgm:spPr/>
      <dgm:t>
        <a:bodyPr/>
        <a:lstStyle/>
        <a:p>
          <a:pPr rtl="1"/>
          <a:endParaRPr lang="he-IL"/>
        </a:p>
      </dgm:t>
    </dgm:pt>
    <dgm:pt modelId="{BED9E0A3-3FD4-44A0-8824-673FA984A343}" type="pres">
      <dgm:prSet presAssocID="{47004FE8-3CCF-4D75-B4D2-8B1FEBD53F50}" presName="connectorText" presStyleLbl="sibTrans2D1" presStyleIdx="2" presStyleCnt="9"/>
      <dgm:spPr/>
      <dgm:t>
        <a:bodyPr/>
        <a:lstStyle/>
        <a:p>
          <a:pPr rtl="1"/>
          <a:endParaRPr lang="he-IL"/>
        </a:p>
      </dgm:t>
    </dgm:pt>
    <dgm:pt modelId="{87D11DD0-68AD-4FDE-BDFC-6EFEBE9F3FDD}" type="pres">
      <dgm:prSet presAssocID="{D892753E-7EC6-404C-94C7-ABDE674ECFAB}" presName="node" presStyleLbl="node1" presStyleIdx="2" presStyleCnt="9">
        <dgm:presLayoutVars>
          <dgm:bulletEnabled val="1"/>
        </dgm:presLayoutVars>
      </dgm:prSet>
      <dgm:spPr/>
      <dgm:t>
        <a:bodyPr/>
        <a:lstStyle/>
        <a:p>
          <a:pPr rtl="1"/>
          <a:endParaRPr lang="he-IL"/>
        </a:p>
      </dgm:t>
    </dgm:pt>
    <dgm:pt modelId="{F29255D8-4372-40F2-9CF2-65D6400FC17E}" type="pres">
      <dgm:prSet presAssocID="{F4DEB831-5BF4-428F-9E02-C95ECDAFB79F}" presName="parTrans" presStyleLbl="sibTrans2D1" presStyleIdx="3" presStyleCnt="9"/>
      <dgm:spPr/>
      <dgm:t>
        <a:bodyPr/>
        <a:lstStyle/>
        <a:p>
          <a:pPr rtl="1"/>
          <a:endParaRPr lang="he-IL"/>
        </a:p>
      </dgm:t>
    </dgm:pt>
    <dgm:pt modelId="{16397CFD-2970-48D3-877C-C12E5D8EA282}" type="pres">
      <dgm:prSet presAssocID="{F4DEB831-5BF4-428F-9E02-C95ECDAFB79F}" presName="connectorText" presStyleLbl="sibTrans2D1" presStyleIdx="3" presStyleCnt="9"/>
      <dgm:spPr/>
      <dgm:t>
        <a:bodyPr/>
        <a:lstStyle/>
        <a:p>
          <a:pPr rtl="1"/>
          <a:endParaRPr lang="he-IL"/>
        </a:p>
      </dgm:t>
    </dgm:pt>
    <dgm:pt modelId="{31CFDD59-9269-4AB1-A82B-92150492F338}" type="pres">
      <dgm:prSet presAssocID="{D8EF80C4-A2E0-48DC-AA67-EA00F797271F}" presName="node" presStyleLbl="node1" presStyleIdx="3" presStyleCnt="9" custRadScaleRad="93985" custRadScaleInc="-6842">
        <dgm:presLayoutVars>
          <dgm:bulletEnabled val="1"/>
        </dgm:presLayoutVars>
      </dgm:prSet>
      <dgm:spPr/>
      <dgm:t>
        <a:bodyPr/>
        <a:lstStyle/>
        <a:p>
          <a:pPr rtl="1"/>
          <a:endParaRPr lang="he-IL"/>
        </a:p>
      </dgm:t>
    </dgm:pt>
    <dgm:pt modelId="{3005A88C-FD97-4C44-A8FC-F18ECC466825}" type="pres">
      <dgm:prSet presAssocID="{122E8C0B-DACA-4004-B8E9-A9C500AE25B2}" presName="parTrans" presStyleLbl="sibTrans2D1" presStyleIdx="4" presStyleCnt="9"/>
      <dgm:spPr/>
      <dgm:t>
        <a:bodyPr/>
        <a:lstStyle/>
        <a:p>
          <a:pPr rtl="1"/>
          <a:endParaRPr lang="he-IL"/>
        </a:p>
      </dgm:t>
    </dgm:pt>
    <dgm:pt modelId="{BFF8A68F-8133-4822-AB92-B3E31BB8F9A1}" type="pres">
      <dgm:prSet presAssocID="{122E8C0B-DACA-4004-B8E9-A9C500AE25B2}" presName="connectorText" presStyleLbl="sibTrans2D1" presStyleIdx="4" presStyleCnt="9"/>
      <dgm:spPr/>
      <dgm:t>
        <a:bodyPr/>
        <a:lstStyle/>
        <a:p>
          <a:pPr rtl="1"/>
          <a:endParaRPr lang="he-IL"/>
        </a:p>
      </dgm:t>
    </dgm:pt>
    <dgm:pt modelId="{FFCBD808-28F5-4B9C-8748-F2F16BF20D7B}" type="pres">
      <dgm:prSet presAssocID="{9DE3F32F-7EA3-4425-A39A-B861603723AA}" presName="node" presStyleLbl="node1" presStyleIdx="4" presStyleCnt="9" custRadScaleRad="90862" custRadScaleInc="-1459">
        <dgm:presLayoutVars>
          <dgm:bulletEnabled val="1"/>
        </dgm:presLayoutVars>
      </dgm:prSet>
      <dgm:spPr/>
      <dgm:t>
        <a:bodyPr/>
        <a:lstStyle/>
        <a:p>
          <a:pPr rtl="1"/>
          <a:endParaRPr lang="he-IL"/>
        </a:p>
      </dgm:t>
    </dgm:pt>
    <dgm:pt modelId="{41A2F6E9-6012-493C-B3EB-11CD9700D86E}" type="pres">
      <dgm:prSet presAssocID="{676CACE9-4193-42AA-8833-754227CBBF9A}" presName="parTrans" presStyleLbl="sibTrans2D1" presStyleIdx="5" presStyleCnt="9"/>
      <dgm:spPr/>
      <dgm:t>
        <a:bodyPr/>
        <a:lstStyle/>
        <a:p>
          <a:pPr rtl="1"/>
          <a:endParaRPr lang="he-IL"/>
        </a:p>
      </dgm:t>
    </dgm:pt>
    <dgm:pt modelId="{EAEC0DB5-2EB7-4BFC-B60D-5CAF08FE8B62}" type="pres">
      <dgm:prSet presAssocID="{676CACE9-4193-42AA-8833-754227CBBF9A}" presName="connectorText" presStyleLbl="sibTrans2D1" presStyleIdx="5" presStyleCnt="9"/>
      <dgm:spPr/>
      <dgm:t>
        <a:bodyPr/>
        <a:lstStyle/>
        <a:p>
          <a:pPr rtl="1"/>
          <a:endParaRPr lang="he-IL"/>
        </a:p>
      </dgm:t>
    </dgm:pt>
    <dgm:pt modelId="{1A7F066F-05FD-4296-BED4-06E8DAE66D93}" type="pres">
      <dgm:prSet presAssocID="{37CC2A35-4C35-4081-AEC0-FF33C830E53A}" presName="node" presStyleLbl="node1" presStyleIdx="5" presStyleCnt="9">
        <dgm:presLayoutVars>
          <dgm:bulletEnabled val="1"/>
        </dgm:presLayoutVars>
      </dgm:prSet>
      <dgm:spPr/>
      <dgm:t>
        <a:bodyPr/>
        <a:lstStyle/>
        <a:p>
          <a:pPr rtl="1"/>
          <a:endParaRPr lang="he-IL"/>
        </a:p>
      </dgm:t>
    </dgm:pt>
    <dgm:pt modelId="{72E51DD8-23E8-41C6-A202-50DA5A68AB37}" type="pres">
      <dgm:prSet presAssocID="{7EDCE796-27BC-448B-91F5-0846A5FAE100}" presName="parTrans" presStyleLbl="sibTrans2D1" presStyleIdx="6" presStyleCnt="9"/>
      <dgm:spPr/>
      <dgm:t>
        <a:bodyPr/>
        <a:lstStyle/>
        <a:p>
          <a:pPr rtl="1"/>
          <a:endParaRPr lang="he-IL"/>
        </a:p>
      </dgm:t>
    </dgm:pt>
    <dgm:pt modelId="{9F1E0880-CA37-488C-89BA-FB578C374356}" type="pres">
      <dgm:prSet presAssocID="{7EDCE796-27BC-448B-91F5-0846A5FAE100}" presName="connectorText" presStyleLbl="sibTrans2D1" presStyleIdx="6" presStyleCnt="9"/>
      <dgm:spPr/>
      <dgm:t>
        <a:bodyPr/>
        <a:lstStyle/>
        <a:p>
          <a:pPr rtl="1"/>
          <a:endParaRPr lang="he-IL"/>
        </a:p>
      </dgm:t>
    </dgm:pt>
    <dgm:pt modelId="{9DEB999D-AD57-4331-89D7-3419EB15B032}" type="pres">
      <dgm:prSet presAssocID="{77EE36BB-4E83-4D65-A389-03E43075CA0B}" presName="node" presStyleLbl="node1" presStyleIdx="6" presStyleCnt="9" custScaleX="143639" custScaleY="87823" custRadScaleRad="99164" custRadScaleInc="424">
        <dgm:presLayoutVars>
          <dgm:bulletEnabled val="1"/>
        </dgm:presLayoutVars>
      </dgm:prSet>
      <dgm:spPr/>
      <dgm:t>
        <a:bodyPr/>
        <a:lstStyle/>
        <a:p>
          <a:pPr rtl="1"/>
          <a:endParaRPr lang="he-IL"/>
        </a:p>
      </dgm:t>
    </dgm:pt>
    <dgm:pt modelId="{C0258A84-CFD7-4CEF-912F-38263E557F20}" type="pres">
      <dgm:prSet presAssocID="{285178E4-4429-4ED7-B7EC-0FC64F3841D3}" presName="parTrans" presStyleLbl="sibTrans2D1" presStyleIdx="7" presStyleCnt="9"/>
      <dgm:spPr/>
      <dgm:t>
        <a:bodyPr/>
        <a:lstStyle/>
        <a:p>
          <a:pPr rtl="1"/>
          <a:endParaRPr lang="he-IL"/>
        </a:p>
      </dgm:t>
    </dgm:pt>
    <dgm:pt modelId="{2767461B-2773-4CB0-819C-C5FA162AC0D2}" type="pres">
      <dgm:prSet presAssocID="{285178E4-4429-4ED7-B7EC-0FC64F3841D3}" presName="connectorText" presStyleLbl="sibTrans2D1" presStyleIdx="7" presStyleCnt="9"/>
      <dgm:spPr/>
      <dgm:t>
        <a:bodyPr/>
        <a:lstStyle/>
        <a:p>
          <a:pPr rtl="1"/>
          <a:endParaRPr lang="he-IL"/>
        </a:p>
      </dgm:t>
    </dgm:pt>
    <dgm:pt modelId="{07B2348D-A6E8-47F1-A684-875960C2C949}" type="pres">
      <dgm:prSet presAssocID="{CE780A4E-A71F-4521-A564-79C85030F563}" presName="node" presStyleLbl="node1" presStyleIdx="7" presStyleCnt="9" custScaleX="136267" custScaleY="108278">
        <dgm:presLayoutVars>
          <dgm:bulletEnabled val="1"/>
        </dgm:presLayoutVars>
      </dgm:prSet>
      <dgm:spPr/>
      <dgm:t>
        <a:bodyPr/>
        <a:lstStyle/>
        <a:p>
          <a:pPr rtl="1"/>
          <a:endParaRPr lang="he-IL"/>
        </a:p>
      </dgm:t>
    </dgm:pt>
    <dgm:pt modelId="{F58D614B-B027-4294-8CD9-25DF6D8BE4D1}" type="pres">
      <dgm:prSet presAssocID="{AAE626C4-6EFC-47C3-ACE1-3C7530ABCE38}" presName="parTrans" presStyleLbl="sibTrans2D1" presStyleIdx="8" presStyleCnt="9"/>
      <dgm:spPr/>
      <dgm:t>
        <a:bodyPr/>
        <a:lstStyle/>
        <a:p>
          <a:pPr rtl="1"/>
          <a:endParaRPr lang="he-IL"/>
        </a:p>
      </dgm:t>
    </dgm:pt>
    <dgm:pt modelId="{95F61427-E2C9-4F7B-ADC5-D8F97F513D49}" type="pres">
      <dgm:prSet presAssocID="{AAE626C4-6EFC-47C3-ACE1-3C7530ABCE38}" presName="connectorText" presStyleLbl="sibTrans2D1" presStyleIdx="8" presStyleCnt="9"/>
      <dgm:spPr/>
      <dgm:t>
        <a:bodyPr/>
        <a:lstStyle/>
        <a:p>
          <a:pPr rtl="1"/>
          <a:endParaRPr lang="he-IL"/>
        </a:p>
      </dgm:t>
    </dgm:pt>
    <dgm:pt modelId="{75772983-04D5-45B5-BD46-6C02A40E6447}" type="pres">
      <dgm:prSet presAssocID="{90C43F89-B617-49E9-9EA7-AF2C263F9CD6}" presName="node" presStyleLbl="node1" presStyleIdx="8" presStyleCnt="9" custScaleX="133549" custScaleY="91783" custRadScaleRad="100112" custRadScaleInc="6313">
        <dgm:presLayoutVars>
          <dgm:bulletEnabled val="1"/>
        </dgm:presLayoutVars>
      </dgm:prSet>
      <dgm:spPr/>
      <dgm:t>
        <a:bodyPr/>
        <a:lstStyle/>
        <a:p>
          <a:pPr rtl="1"/>
          <a:endParaRPr lang="he-IL"/>
        </a:p>
      </dgm:t>
    </dgm:pt>
  </dgm:ptLst>
  <dgm:cxnLst>
    <dgm:cxn modelId="{7C39BBCC-3B6C-4ABF-AC80-5E1FBE490E9F}" type="presOf" srcId="{9DE3F32F-7EA3-4425-A39A-B861603723AA}" destId="{FFCBD808-28F5-4B9C-8748-F2F16BF20D7B}" srcOrd="0" destOrd="0" presId="urn:microsoft.com/office/officeart/2005/8/layout/radial5"/>
    <dgm:cxn modelId="{FC77CF8D-782A-436D-95A7-D74F4E8E41C2}" type="presOf" srcId="{7EDCE796-27BC-448B-91F5-0846A5FAE100}" destId="{9F1E0880-CA37-488C-89BA-FB578C374356}" srcOrd="1" destOrd="0" presId="urn:microsoft.com/office/officeart/2005/8/layout/radial5"/>
    <dgm:cxn modelId="{2CCE4551-E596-4F00-A2D0-FB5A7A9B79CB}" type="presOf" srcId="{C48A832A-A68F-44C0-BB0F-D3CDDCF1AF0C}" destId="{A69AE8F3-B898-463B-9532-4C8E2DCCB6B5}" srcOrd="0" destOrd="0" presId="urn:microsoft.com/office/officeart/2005/8/layout/radial5"/>
    <dgm:cxn modelId="{F9EEABCB-CBD0-4ACC-8FAC-959609EE90D7}" type="presOf" srcId="{AAC32906-3D75-42FE-9E53-B9B620B09C00}" destId="{A232BF8C-1CB2-482A-8FAF-F0756F8A3D28}" srcOrd="0" destOrd="0" presId="urn:microsoft.com/office/officeart/2005/8/layout/radial5"/>
    <dgm:cxn modelId="{FAD66041-400A-410C-AA9E-DAE1757FBF7E}" srcId="{BDF69CEF-F891-485B-A1A3-9987B6D314AC}" destId="{D8EF80C4-A2E0-48DC-AA67-EA00F797271F}" srcOrd="3" destOrd="0" parTransId="{F4DEB831-5BF4-428F-9E02-C95ECDAFB79F}" sibTransId="{E432976F-7CA0-49B9-AB2A-FBF04F58053D}"/>
    <dgm:cxn modelId="{1EB601CD-B320-48F4-8742-A4C543BA4AF1}" type="presOf" srcId="{AAE626C4-6EFC-47C3-ACE1-3C7530ABCE38}" destId="{95F61427-E2C9-4F7B-ADC5-D8F97F513D49}" srcOrd="1" destOrd="0" presId="urn:microsoft.com/office/officeart/2005/8/layout/radial5"/>
    <dgm:cxn modelId="{49505057-1BD6-4D4A-9897-C87461DB0F59}" type="presOf" srcId="{D892753E-7EC6-404C-94C7-ABDE674ECFAB}" destId="{87D11DD0-68AD-4FDE-BDFC-6EFEBE9F3FDD}" srcOrd="0" destOrd="0" presId="urn:microsoft.com/office/officeart/2005/8/layout/radial5"/>
    <dgm:cxn modelId="{9A210FC8-F654-4975-9D05-C9584AC1BD44}" type="presOf" srcId="{37CC2A35-4C35-4081-AEC0-FF33C830E53A}" destId="{1A7F066F-05FD-4296-BED4-06E8DAE66D93}" srcOrd="0" destOrd="0" presId="urn:microsoft.com/office/officeart/2005/8/layout/radial5"/>
    <dgm:cxn modelId="{ABED195C-9920-457E-9708-891F51060A8F}" type="presOf" srcId="{122E8C0B-DACA-4004-B8E9-A9C500AE25B2}" destId="{3005A88C-FD97-4C44-A8FC-F18ECC466825}" srcOrd="0" destOrd="0" presId="urn:microsoft.com/office/officeart/2005/8/layout/radial5"/>
    <dgm:cxn modelId="{1ED1F721-F0E7-4DB8-B326-1327BE1FBDFF}" type="presOf" srcId="{BDF69CEF-F891-485B-A1A3-9987B6D314AC}" destId="{C9B6B5AF-EB5B-42F9-8CEE-3C487566AA35}" srcOrd="0" destOrd="0" presId="urn:microsoft.com/office/officeart/2005/8/layout/radial5"/>
    <dgm:cxn modelId="{D0DAB833-77EC-4052-8C28-45D01AF8C287}" type="presOf" srcId="{99ADC35E-AE48-4E14-9F9D-E802881893CF}" destId="{FA1E8674-F0BD-4913-8AFE-2566381B453F}" srcOrd="0" destOrd="0" presId="urn:microsoft.com/office/officeart/2005/8/layout/radial5"/>
    <dgm:cxn modelId="{BE3C799A-30CB-4CF7-A5F4-AB9C77FE8DAC}" srcId="{BDF69CEF-F891-485B-A1A3-9987B6D314AC}" destId="{77EE36BB-4E83-4D65-A389-03E43075CA0B}" srcOrd="6" destOrd="0" parTransId="{7EDCE796-27BC-448B-91F5-0846A5FAE100}" sibTransId="{9BF47DF5-CFD0-4590-9595-3B1175C6ADCB}"/>
    <dgm:cxn modelId="{233231F7-619F-4778-8FA4-F243CD7BADA0}" type="presOf" srcId="{1D715D42-AD51-4CBA-AFF3-800B04AD3357}" destId="{5DB5128E-2A6D-4618-B65C-405B85103EA0}" srcOrd="1" destOrd="0" presId="urn:microsoft.com/office/officeart/2005/8/layout/radial5"/>
    <dgm:cxn modelId="{A228FCF3-F413-4952-990C-8B95CD409A07}" srcId="{BDF69CEF-F891-485B-A1A3-9987B6D314AC}" destId="{90C43F89-B617-49E9-9EA7-AF2C263F9CD6}" srcOrd="8" destOrd="0" parTransId="{AAE626C4-6EFC-47C3-ACE1-3C7530ABCE38}" sibTransId="{BB75D7B9-6681-465C-8049-A52AFE2E438F}"/>
    <dgm:cxn modelId="{96995EF8-95CA-4875-BCBC-2F217CAE2077}" type="presOf" srcId="{E75B29E1-689A-4DEA-A3A4-D9EA9624697E}" destId="{D2388719-7FF1-4771-8AB4-FEBD899EDB64}" srcOrd="0" destOrd="0" presId="urn:microsoft.com/office/officeart/2005/8/layout/radial5"/>
    <dgm:cxn modelId="{7050FF84-8E88-492E-AACC-C19B8D70887E}" srcId="{BDF69CEF-F891-485B-A1A3-9987B6D314AC}" destId="{9DE3F32F-7EA3-4425-A39A-B861603723AA}" srcOrd="4" destOrd="0" parTransId="{122E8C0B-DACA-4004-B8E9-A9C500AE25B2}" sibTransId="{8D22A245-F101-4FB4-AF3D-2AB77E2098B3}"/>
    <dgm:cxn modelId="{02E89298-E580-4B85-AA3B-4044486885A1}" type="presOf" srcId="{122E8C0B-DACA-4004-B8E9-A9C500AE25B2}" destId="{BFF8A68F-8133-4822-AB92-B3E31BB8F9A1}" srcOrd="1" destOrd="0" presId="urn:microsoft.com/office/officeart/2005/8/layout/radial5"/>
    <dgm:cxn modelId="{3E8AAA72-6768-496C-A11A-B83D2FB8DC6C}" type="presOf" srcId="{47004FE8-3CCF-4D75-B4D2-8B1FEBD53F50}" destId="{BED9E0A3-3FD4-44A0-8824-673FA984A343}" srcOrd="1" destOrd="0" presId="urn:microsoft.com/office/officeart/2005/8/layout/radial5"/>
    <dgm:cxn modelId="{02D30282-16E8-490F-A12C-B885E74EA709}" srcId="{BDF69CEF-F891-485B-A1A3-9987B6D314AC}" destId="{CE780A4E-A71F-4521-A564-79C85030F563}" srcOrd="7" destOrd="0" parTransId="{285178E4-4429-4ED7-B7EC-0FC64F3841D3}" sibTransId="{20288D9F-FBBD-4893-AF14-B00EEBDC25DF}"/>
    <dgm:cxn modelId="{8CA84B4C-8D98-4978-AA7A-104939445BFF}" type="presOf" srcId="{285178E4-4429-4ED7-B7EC-0FC64F3841D3}" destId="{C0258A84-CFD7-4CEF-912F-38263E557F20}" srcOrd="0" destOrd="0" presId="urn:microsoft.com/office/officeart/2005/8/layout/radial5"/>
    <dgm:cxn modelId="{A873D3AA-75A2-4A79-A3B1-E7052F3A2F03}" type="presOf" srcId="{7EDCE796-27BC-448B-91F5-0846A5FAE100}" destId="{72E51DD8-23E8-41C6-A202-50DA5A68AB37}" srcOrd="0" destOrd="0" presId="urn:microsoft.com/office/officeart/2005/8/layout/radial5"/>
    <dgm:cxn modelId="{2145EDF3-99E5-4E36-9FFD-0174D5F46296}" srcId="{AAC32906-3D75-42FE-9E53-B9B620B09C00}" destId="{D0836337-F111-4019-BD52-967B994785D4}" srcOrd="1" destOrd="0" parTransId="{EE6CE0A2-04CD-4593-926F-7050207E49A1}" sibTransId="{F4FDB4C2-04AA-4F50-8B9E-2D18C116D165}"/>
    <dgm:cxn modelId="{066E03FA-D4B8-4A19-9177-4285E561EA2E}" type="presOf" srcId="{77EE36BB-4E83-4D65-A389-03E43075CA0B}" destId="{9DEB999D-AD57-4331-89D7-3419EB15B032}" srcOrd="0" destOrd="0" presId="urn:microsoft.com/office/officeart/2005/8/layout/radial5"/>
    <dgm:cxn modelId="{9EED9698-CDF2-4ED0-B3E2-479B05B7D0EF}" type="presOf" srcId="{CE780A4E-A71F-4521-A564-79C85030F563}" destId="{07B2348D-A6E8-47F1-A684-875960C2C949}" srcOrd="0" destOrd="0" presId="urn:microsoft.com/office/officeart/2005/8/layout/radial5"/>
    <dgm:cxn modelId="{FBA1CE79-03D3-41A3-ADA2-0F694C0A94DA}" type="presOf" srcId="{99ADC35E-AE48-4E14-9F9D-E802881893CF}" destId="{A51BEACE-E8B3-4024-8EFC-755CD352CBA8}" srcOrd="1" destOrd="0" presId="urn:microsoft.com/office/officeart/2005/8/layout/radial5"/>
    <dgm:cxn modelId="{22243083-EEFE-4D02-B1F2-E3B89479ADC9}" type="presOf" srcId="{AAE626C4-6EFC-47C3-ACE1-3C7530ABCE38}" destId="{F58D614B-B027-4294-8CD9-25DF6D8BE4D1}" srcOrd="0" destOrd="0" presId="urn:microsoft.com/office/officeart/2005/8/layout/radial5"/>
    <dgm:cxn modelId="{93615EE2-6DAB-410D-A3AC-47457140B946}" type="presOf" srcId="{F4DEB831-5BF4-428F-9E02-C95ECDAFB79F}" destId="{F29255D8-4372-40F2-9CF2-65D6400FC17E}" srcOrd="0" destOrd="0" presId="urn:microsoft.com/office/officeart/2005/8/layout/radial5"/>
    <dgm:cxn modelId="{4A228A3A-E60F-4FF7-8593-31EE3C01B8F3}" srcId="{BDF69CEF-F891-485B-A1A3-9987B6D314AC}" destId="{D892753E-7EC6-404C-94C7-ABDE674ECFAB}" srcOrd="2" destOrd="0" parTransId="{47004FE8-3CCF-4D75-B4D2-8B1FEBD53F50}" sibTransId="{A71F9712-5F7C-4C60-B5DB-768D7EC33D69}"/>
    <dgm:cxn modelId="{8F08A657-8DBE-4CC7-867D-7AA7D96E7760}" srcId="{AAC32906-3D75-42FE-9E53-B9B620B09C00}" destId="{BDF69CEF-F891-485B-A1A3-9987B6D314AC}" srcOrd="0" destOrd="0" parTransId="{BE579C87-6FD5-4AF9-9EBD-14E6D03C486D}" sibTransId="{B9368116-891C-4C38-8AFC-389100D3895C}"/>
    <dgm:cxn modelId="{D1EA7B51-F468-4A00-8F4A-E1FB4929BDEB}" srcId="{BDF69CEF-F891-485B-A1A3-9987B6D314AC}" destId="{37CC2A35-4C35-4081-AEC0-FF33C830E53A}" srcOrd="5" destOrd="0" parTransId="{676CACE9-4193-42AA-8833-754227CBBF9A}" sibTransId="{3CFEF262-4418-4653-8718-4ED5581D966C}"/>
    <dgm:cxn modelId="{C8220211-C1AD-4BE6-AE72-3CF63C5C644C}" type="presOf" srcId="{47004FE8-3CCF-4D75-B4D2-8B1FEBD53F50}" destId="{03A30DEA-D30C-452D-90C8-297038032A5E}" srcOrd="0" destOrd="0" presId="urn:microsoft.com/office/officeart/2005/8/layout/radial5"/>
    <dgm:cxn modelId="{27037956-3D5C-482F-A384-740877F18C0F}" type="presOf" srcId="{90C43F89-B617-49E9-9EA7-AF2C263F9CD6}" destId="{75772983-04D5-45B5-BD46-6C02A40E6447}" srcOrd="0" destOrd="0" presId="urn:microsoft.com/office/officeart/2005/8/layout/radial5"/>
    <dgm:cxn modelId="{907A82F4-9ADA-4ED0-BE1B-99086E3C11C7}" type="presOf" srcId="{1D715D42-AD51-4CBA-AFF3-800B04AD3357}" destId="{5184F7D8-4A54-42FA-AAFC-6F8107DDD434}" srcOrd="0" destOrd="0" presId="urn:microsoft.com/office/officeart/2005/8/layout/radial5"/>
    <dgm:cxn modelId="{11E35FF3-E91C-4AE7-8D9E-C9337C0C7D3D}" srcId="{BDF69CEF-F891-485B-A1A3-9987B6D314AC}" destId="{E75B29E1-689A-4DEA-A3A4-D9EA9624697E}" srcOrd="0" destOrd="0" parTransId="{99ADC35E-AE48-4E14-9F9D-E802881893CF}" sibTransId="{AC6BA777-5BB4-490A-BA74-8737C5C6F240}"/>
    <dgm:cxn modelId="{EC8C600C-86C7-4D4F-8FA3-A05DADCD529E}" type="presOf" srcId="{D8EF80C4-A2E0-48DC-AA67-EA00F797271F}" destId="{31CFDD59-9269-4AB1-A82B-92150492F338}" srcOrd="0" destOrd="0" presId="urn:microsoft.com/office/officeart/2005/8/layout/radial5"/>
    <dgm:cxn modelId="{586978A7-F968-4804-AB98-86F473B10200}" type="presOf" srcId="{676CACE9-4193-42AA-8833-754227CBBF9A}" destId="{EAEC0DB5-2EB7-4BFC-B60D-5CAF08FE8B62}" srcOrd="1" destOrd="0" presId="urn:microsoft.com/office/officeart/2005/8/layout/radial5"/>
    <dgm:cxn modelId="{C7BF9E82-C74F-41D1-A02F-2F7C8B976448}" type="presOf" srcId="{F4DEB831-5BF4-428F-9E02-C95ECDAFB79F}" destId="{16397CFD-2970-48D3-877C-C12E5D8EA282}" srcOrd="1" destOrd="0" presId="urn:microsoft.com/office/officeart/2005/8/layout/radial5"/>
    <dgm:cxn modelId="{1714573D-9C80-4E84-B391-A5FDBC606290}" srcId="{BDF69CEF-F891-485B-A1A3-9987B6D314AC}" destId="{C48A832A-A68F-44C0-BB0F-D3CDDCF1AF0C}" srcOrd="1" destOrd="0" parTransId="{1D715D42-AD51-4CBA-AFF3-800B04AD3357}" sibTransId="{8E1A2639-6588-4F1C-8B94-5483DF535C25}"/>
    <dgm:cxn modelId="{6C072110-63C7-4309-97CB-7944E4E41355}" type="presOf" srcId="{285178E4-4429-4ED7-B7EC-0FC64F3841D3}" destId="{2767461B-2773-4CB0-819C-C5FA162AC0D2}" srcOrd="1" destOrd="0" presId="urn:microsoft.com/office/officeart/2005/8/layout/radial5"/>
    <dgm:cxn modelId="{3A88E3CB-A3AA-4A22-8B4E-D7E00FD80325}" type="presOf" srcId="{676CACE9-4193-42AA-8833-754227CBBF9A}" destId="{41A2F6E9-6012-493C-B3EB-11CD9700D86E}" srcOrd="0" destOrd="0" presId="urn:microsoft.com/office/officeart/2005/8/layout/radial5"/>
    <dgm:cxn modelId="{2A0D3662-3247-4A15-BEDF-2BFCAD62749F}" type="presParOf" srcId="{A232BF8C-1CB2-482A-8FAF-F0756F8A3D28}" destId="{C9B6B5AF-EB5B-42F9-8CEE-3C487566AA35}" srcOrd="0" destOrd="0" presId="urn:microsoft.com/office/officeart/2005/8/layout/radial5"/>
    <dgm:cxn modelId="{88B6AA55-29AA-4D3E-952C-7700B1732D41}" type="presParOf" srcId="{A232BF8C-1CB2-482A-8FAF-F0756F8A3D28}" destId="{FA1E8674-F0BD-4913-8AFE-2566381B453F}" srcOrd="1" destOrd="0" presId="urn:microsoft.com/office/officeart/2005/8/layout/radial5"/>
    <dgm:cxn modelId="{A3EFC469-7F09-4E3D-B833-A37836A79ECB}" type="presParOf" srcId="{FA1E8674-F0BD-4913-8AFE-2566381B453F}" destId="{A51BEACE-E8B3-4024-8EFC-755CD352CBA8}" srcOrd="0" destOrd="0" presId="urn:microsoft.com/office/officeart/2005/8/layout/radial5"/>
    <dgm:cxn modelId="{C30A2272-A5D0-439F-AEF6-35550584480B}" type="presParOf" srcId="{A232BF8C-1CB2-482A-8FAF-F0756F8A3D28}" destId="{D2388719-7FF1-4771-8AB4-FEBD899EDB64}" srcOrd="2" destOrd="0" presId="urn:microsoft.com/office/officeart/2005/8/layout/radial5"/>
    <dgm:cxn modelId="{0DBA5960-6A03-46C0-9E75-5CF49DB72773}" type="presParOf" srcId="{A232BF8C-1CB2-482A-8FAF-F0756F8A3D28}" destId="{5184F7D8-4A54-42FA-AAFC-6F8107DDD434}" srcOrd="3" destOrd="0" presId="urn:microsoft.com/office/officeart/2005/8/layout/radial5"/>
    <dgm:cxn modelId="{9E757EBE-F5A2-4497-89A6-D3220675CFFE}" type="presParOf" srcId="{5184F7D8-4A54-42FA-AAFC-6F8107DDD434}" destId="{5DB5128E-2A6D-4618-B65C-405B85103EA0}" srcOrd="0" destOrd="0" presId="urn:microsoft.com/office/officeart/2005/8/layout/radial5"/>
    <dgm:cxn modelId="{2ABC490B-67D7-457C-9EFA-39C3CD9F2DA4}" type="presParOf" srcId="{A232BF8C-1CB2-482A-8FAF-F0756F8A3D28}" destId="{A69AE8F3-B898-463B-9532-4C8E2DCCB6B5}" srcOrd="4" destOrd="0" presId="urn:microsoft.com/office/officeart/2005/8/layout/radial5"/>
    <dgm:cxn modelId="{1314F020-9499-4240-8060-599CA728F002}" type="presParOf" srcId="{A232BF8C-1CB2-482A-8FAF-F0756F8A3D28}" destId="{03A30DEA-D30C-452D-90C8-297038032A5E}" srcOrd="5" destOrd="0" presId="urn:microsoft.com/office/officeart/2005/8/layout/radial5"/>
    <dgm:cxn modelId="{83635B08-9605-4B82-B380-FE57FABDF823}" type="presParOf" srcId="{03A30DEA-D30C-452D-90C8-297038032A5E}" destId="{BED9E0A3-3FD4-44A0-8824-673FA984A343}" srcOrd="0" destOrd="0" presId="urn:microsoft.com/office/officeart/2005/8/layout/radial5"/>
    <dgm:cxn modelId="{6EA18E76-0500-4992-89BC-AD025B4F5D07}" type="presParOf" srcId="{A232BF8C-1CB2-482A-8FAF-F0756F8A3D28}" destId="{87D11DD0-68AD-4FDE-BDFC-6EFEBE9F3FDD}" srcOrd="6" destOrd="0" presId="urn:microsoft.com/office/officeart/2005/8/layout/radial5"/>
    <dgm:cxn modelId="{E84BEF71-0394-4D84-8DD7-529766F81D08}" type="presParOf" srcId="{A232BF8C-1CB2-482A-8FAF-F0756F8A3D28}" destId="{F29255D8-4372-40F2-9CF2-65D6400FC17E}" srcOrd="7" destOrd="0" presId="urn:microsoft.com/office/officeart/2005/8/layout/radial5"/>
    <dgm:cxn modelId="{D98D1498-BFE5-4816-B09D-FE193E749EE3}" type="presParOf" srcId="{F29255D8-4372-40F2-9CF2-65D6400FC17E}" destId="{16397CFD-2970-48D3-877C-C12E5D8EA282}" srcOrd="0" destOrd="0" presId="urn:microsoft.com/office/officeart/2005/8/layout/radial5"/>
    <dgm:cxn modelId="{349D5830-1BBA-4381-BD32-F3807BC12DFB}" type="presParOf" srcId="{A232BF8C-1CB2-482A-8FAF-F0756F8A3D28}" destId="{31CFDD59-9269-4AB1-A82B-92150492F338}" srcOrd="8" destOrd="0" presId="urn:microsoft.com/office/officeart/2005/8/layout/radial5"/>
    <dgm:cxn modelId="{A2B17BE5-3B01-42AD-8521-CA4F5BEEB841}" type="presParOf" srcId="{A232BF8C-1CB2-482A-8FAF-F0756F8A3D28}" destId="{3005A88C-FD97-4C44-A8FC-F18ECC466825}" srcOrd="9" destOrd="0" presId="urn:microsoft.com/office/officeart/2005/8/layout/radial5"/>
    <dgm:cxn modelId="{3D3F0155-30FB-4E3F-B5C0-A2C65A07E9E4}" type="presParOf" srcId="{3005A88C-FD97-4C44-A8FC-F18ECC466825}" destId="{BFF8A68F-8133-4822-AB92-B3E31BB8F9A1}" srcOrd="0" destOrd="0" presId="urn:microsoft.com/office/officeart/2005/8/layout/radial5"/>
    <dgm:cxn modelId="{1DC41D0B-26D6-4101-AB43-E103989390EA}" type="presParOf" srcId="{A232BF8C-1CB2-482A-8FAF-F0756F8A3D28}" destId="{FFCBD808-28F5-4B9C-8748-F2F16BF20D7B}" srcOrd="10" destOrd="0" presId="urn:microsoft.com/office/officeart/2005/8/layout/radial5"/>
    <dgm:cxn modelId="{66C9A208-95BE-4A56-9264-B18334038A2D}" type="presParOf" srcId="{A232BF8C-1CB2-482A-8FAF-F0756F8A3D28}" destId="{41A2F6E9-6012-493C-B3EB-11CD9700D86E}" srcOrd="11" destOrd="0" presId="urn:microsoft.com/office/officeart/2005/8/layout/radial5"/>
    <dgm:cxn modelId="{621DE31D-B540-4EE2-A406-8874A12878D4}" type="presParOf" srcId="{41A2F6E9-6012-493C-B3EB-11CD9700D86E}" destId="{EAEC0DB5-2EB7-4BFC-B60D-5CAF08FE8B62}" srcOrd="0" destOrd="0" presId="urn:microsoft.com/office/officeart/2005/8/layout/radial5"/>
    <dgm:cxn modelId="{5D3EE9D6-3C70-455F-A92F-52A3E97D2D6D}" type="presParOf" srcId="{A232BF8C-1CB2-482A-8FAF-F0756F8A3D28}" destId="{1A7F066F-05FD-4296-BED4-06E8DAE66D93}" srcOrd="12" destOrd="0" presId="urn:microsoft.com/office/officeart/2005/8/layout/radial5"/>
    <dgm:cxn modelId="{B8A421C0-D905-4531-BE9E-17D3B7FB59B8}" type="presParOf" srcId="{A232BF8C-1CB2-482A-8FAF-F0756F8A3D28}" destId="{72E51DD8-23E8-41C6-A202-50DA5A68AB37}" srcOrd="13" destOrd="0" presId="urn:microsoft.com/office/officeart/2005/8/layout/radial5"/>
    <dgm:cxn modelId="{412CD3D8-CEA4-41D5-A8EC-A6D21E31552C}" type="presParOf" srcId="{72E51DD8-23E8-41C6-A202-50DA5A68AB37}" destId="{9F1E0880-CA37-488C-89BA-FB578C374356}" srcOrd="0" destOrd="0" presId="urn:microsoft.com/office/officeart/2005/8/layout/radial5"/>
    <dgm:cxn modelId="{CB08B452-AE42-4D31-9DE0-6263E65F8459}" type="presParOf" srcId="{A232BF8C-1CB2-482A-8FAF-F0756F8A3D28}" destId="{9DEB999D-AD57-4331-89D7-3419EB15B032}" srcOrd="14" destOrd="0" presId="urn:microsoft.com/office/officeart/2005/8/layout/radial5"/>
    <dgm:cxn modelId="{76812E90-FD03-41BC-B2FA-2C553AE37A5D}" type="presParOf" srcId="{A232BF8C-1CB2-482A-8FAF-F0756F8A3D28}" destId="{C0258A84-CFD7-4CEF-912F-38263E557F20}" srcOrd="15" destOrd="0" presId="urn:microsoft.com/office/officeart/2005/8/layout/radial5"/>
    <dgm:cxn modelId="{3F0A3F2D-D0E8-4BD8-A29E-240E8B4AE5F8}" type="presParOf" srcId="{C0258A84-CFD7-4CEF-912F-38263E557F20}" destId="{2767461B-2773-4CB0-819C-C5FA162AC0D2}" srcOrd="0" destOrd="0" presId="urn:microsoft.com/office/officeart/2005/8/layout/radial5"/>
    <dgm:cxn modelId="{1501638F-6E02-4647-83EA-E720FDED1013}" type="presParOf" srcId="{A232BF8C-1CB2-482A-8FAF-F0756F8A3D28}" destId="{07B2348D-A6E8-47F1-A684-875960C2C949}" srcOrd="16" destOrd="0" presId="urn:microsoft.com/office/officeart/2005/8/layout/radial5"/>
    <dgm:cxn modelId="{80001ED6-6387-4405-A865-9387326772F1}" type="presParOf" srcId="{A232BF8C-1CB2-482A-8FAF-F0756F8A3D28}" destId="{F58D614B-B027-4294-8CD9-25DF6D8BE4D1}" srcOrd="17" destOrd="0" presId="urn:microsoft.com/office/officeart/2005/8/layout/radial5"/>
    <dgm:cxn modelId="{25EC1D9D-5E89-4D8D-9AFD-FC933D9F1C93}" type="presParOf" srcId="{F58D614B-B027-4294-8CD9-25DF6D8BE4D1}" destId="{95F61427-E2C9-4F7B-ADC5-D8F97F513D49}" srcOrd="0" destOrd="0" presId="urn:microsoft.com/office/officeart/2005/8/layout/radial5"/>
    <dgm:cxn modelId="{5C8BE30D-1E1D-4D40-A59D-558BC8099FD2}" type="presParOf" srcId="{A232BF8C-1CB2-482A-8FAF-F0756F8A3D28}" destId="{75772983-04D5-45B5-BD46-6C02A40E6447}"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6B5AF-EB5B-42F9-8CEE-3C487566AA35}">
      <dsp:nvSpPr>
        <dsp:cNvPr id="0" name=""/>
        <dsp:cNvSpPr/>
      </dsp:nvSpPr>
      <dsp:spPr>
        <a:xfrm>
          <a:off x="5207407" y="2761522"/>
          <a:ext cx="2954536" cy="1631840"/>
        </a:xfrm>
        <a:prstGeom prst="ellipse">
          <a:avLst/>
        </a:prstGeom>
        <a:gradFill rotWithShape="0">
          <a:gsLst>
            <a:gs pos="0">
              <a:schemeClr val="accent2">
                <a:shade val="60000"/>
                <a:hueOff val="0"/>
                <a:satOff val="0"/>
                <a:lumOff val="0"/>
                <a:alphaOff val="0"/>
                <a:lumMod val="110000"/>
                <a:satMod val="105000"/>
                <a:tint val="67000"/>
              </a:schemeClr>
            </a:gs>
            <a:gs pos="50000">
              <a:schemeClr val="accent2">
                <a:shade val="60000"/>
                <a:hueOff val="0"/>
                <a:satOff val="0"/>
                <a:lumOff val="0"/>
                <a:alphaOff val="0"/>
                <a:lumMod val="105000"/>
                <a:satMod val="103000"/>
                <a:tint val="73000"/>
              </a:schemeClr>
            </a:gs>
            <a:gs pos="100000">
              <a:schemeClr val="accent2">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he-IL" sz="2800" kern="1200" dirty="0">
              <a:solidFill>
                <a:schemeClr val="tx1"/>
              </a:solidFill>
              <a:latin typeface="Abraham" panose="00000500000000000000" pitchFamily="2" charset="-79"/>
              <a:cs typeface="Abraham" panose="00000500000000000000" pitchFamily="2" charset="-79"/>
            </a:rPr>
            <a:t>שותפים</a:t>
          </a:r>
        </a:p>
      </dsp:txBody>
      <dsp:txXfrm>
        <a:off x="5640089" y="3000499"/>
        <a:ext cx="2089172" cy="1153886"/>
      </dsp:txXfrm>
    </dsp:sp>
    <dsp:sp modelId="{FA1E8674-F0BD-4913-8AFE-2566381B453F}">
      <dsp:nvSpPr>
        <dsp:cNvPr id="0" name=""/>
        <dsp:cNvSpPr/>
      </dsp:nvSpPr>
      <dsp:spPr>
        <a:xfrm rot="16493788">
          <a:off x="6434358" y="1746797"/>
          <a:ext cx="758813" cy="647570"/>
        </a:xfrm>
        <a:prstGeom prst="rightArrow">
          <a:avLst>
            <a:gd name="adj1" fmla="val 60000"/>
            <a:gd name="adj2" fmla="val 50000"/>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a:off x="6523202" y="1973092"/>
        <a:ext cx="564542" cy="388542"/>
      </dsp:txXfrm>
    </dsp:sp>
    <dsp:sp modelId="{D2388719-7FF1-4771-8AB4-FEBD899EDB64}">
      <dsp:nvSpPr>
        <dsp:cNvPr id="0" name=""/>
        <dsp:cNvSpPr/>
      </dsp:nvSpPr>
      <dsp:spPr>
        <a:xfrm>
          <a:off x="5978227" y="0"/>
          <a:ext cx="1911292" cy="1337133"/>
        </a:xfrm>
        <a:prstGeom prst="ellipse">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בתי הספר</a:t>
          </a:r>
          <a:endParaRPr lang="he-IL" sz="1400" b="1" kern="1200" dirty="0">
            <a:solidFill>
              <a:schemeClr val="tx1"/>
            </a:solidFill>
            <a:latin typeface="Abraham" panose="00000500000000000000" pitchFamily="2" charset="-79"/>
            <a:cs typeface="Abraham" panose="00000500000000000000" pitchFamily="2" charset="-79"/>
          </a:endParaRPr>
        </a:p>
      </dsp:txBody>
      <dsp:txXfrm>
        <a:off x="6258129" y="195819"/>
        <a:ext cx="1351488" cy="945495"/>
      </dsp:txXfrm>
    </dsp:sp>
    <dsp:sp modelId="{5184F7D8-4A54-42FA-AAFC-6F8107DDD434}">
      <dsp:nvSpPr>
        <dsp:cNvPr id="0" name=""/>
        <dsp:cNvSpPr/>
      </dsp:nvSpPr>
      <dsp:spPr>
        <a:xfrm rot="18667007">
          <a:off x="7386728" y="2108680"/>
          <a:ext cx="594730" cy="647570"/>
        </a:xfrm>
        <a:prstGeom prst="rightArrow">
          <a:avLst>
            <a:gd name="adj1" fmla="val 60000"/>
            <a:gd name="adj2" fmla="val 50000"/>
          </a:avLst>
        </a:prstGeom>
        <a:gradFill rotWithShape="0">
          <a:gsLst>
            <a:gs pos="0">
              <a:schemeClr val="accent2">
                <a:shade val="90000"/>
                <a:hueOff val="-127707"/>
                <a:satOff val="91"/>
                <a:lumOff val="7136"/>
                <a:alphaOff val="0"/>
                <a:lumMod val="110000"/>
                <a:satMod val="105000"/>
                <a:tint val="67000"/>
              </a:schemeClr>
            </a:gs>
            <a:gs pos="50000">
              <a:schemeClr val="accent2">
                <a:shade val="90000"/>
                <a:hueOff val="-127707"/>
                <a:satOff val="91"/>
                <a:lumOff val="7136"/>
                <a:alphaOff val="0"/>
                <a:lumMod val="105000"/>
                <a:satMod val="103000"/>
                <a:tint val="73000"/>
              </a:schemeClr>
            </a:gs>
            <a:gs pos="100000">
              <a:schemeClr val="accent2">
                <a:shade val="90000"/>
                <a:hueOff val="-127707"/>
                <a:satOff val="91"/>
                <a:lumOff val="7136"/>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a:off x="7417274" y="2305402"/>
        <a:ext cx="416311" cy="388542"/>
      </dsp:txXfrm>
    </dsp:sp>
    <dsp:sp modelId="{A69AE8F3-B898-463B-9532-4C8E2DCCB6B5}">
      <dsp:nvSpPr>
        <dsp:cNvPr id="0" name=""/>
        <dsp:cNvSpPr/>
      </dsp:nvSpPr>
      <dsp:spPr>
        <a:xfrm>
          <a:off x="7803258" y="661292"/>
          <a:ext cx="1523694" cy="1523694"/>
        </a:xfrm>
        <a:prstGeom prst="ellipse">
          <a:avLst/>
        </a:prstGeom>
        <a:gradFill rotWithShape="0">
          <a:gsLst>
            <a:gs pos="0">
              <a:schemeClr val="accent2">
                <a:shade val="50000"/>
                <a:hueOff val="-131372"/>
                <a:satOff val="1730"/>
                <a:lumOff val="10359"/>
                <a:alphaOff val="0"/>
                <a:lumMod val="110000"/>
                <a:satMod val="105000"/>
                <a:tint val="67000"/>
              </a:schemeClr>
            </a:gs>
            <a:gs pos="50000">
              <a:schemeClr val="accent2">
                <a:shade val="50000"/>
                <a:hueOff val="-131372"/>
                <a:satOff val="1730"/>
                <a:lumOff val="10359"/>
                <a:alphaOff val="0"/>
                <a:lumMod val="105000"/>
                <a:satMod val="103000"/>
                <a:tint val="73000"/>
              </a:schemeClr>
            </a:gs>
            <a:gs pos="100000">
              <a:schemeClr val="accent2">
                <a:shade val="50000"/>
                <a:hueOff val="-131372"/>
                <a:satOff val="1730"/>
                <a:lumOff val="103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אגף לתרבות ונוער</a:t>
          </a:r>
          <a:endParaRPr lang="he-IL" sz="1400" b="1" kern="1200" dirty="0">
            <a:solidFill>
              <a:schemeClr val="tx1"/>
            </a:solidFill>
            <a:latin typeface="Abraham" panose="00000500000000000000" pitchFamily="2" charset="-79"/>
            <a:cs typeface="Abraham" panose="00000500000000000000" pitchFamily="2" charset="-79"/>
          </a:endParaRPr>
        </a:p>
      </dsp:txBody>
      <dsp:txXfrm>
        <a:off x="8026398" y="884432"/>
        <a:ext cx="1077414" cy="1077414"/>
      </dsp:txXfrm>
    </dsp:sp>
    <dsp:sp modelId="{03A30DEA-D30C-452D-90C8-297038032A5E}">
      <dsp:nvSpPr>
        <dsp:cNvPr id="0" name=""/>
        <dsp:cNvSpPr/>
      </dsp:nvSpPr>
      <dsp:spPr>
        <a:xfrm rot="21081290">
          <a:off x="8259664" y="2985884"/>
          <a:ext cx="372380" cy="647570"/>
        </a:xfrm>
        <a:prstGeom prst="rightArrow">
          <a:avLst>
            <a:gd name="adj1" fmla="val 60000"/>
            <a:gd name="adj2" fmla="val 50000"/>
          </a:avLst>
        </a:prstGeom>
        <a:gradFill rotWithShape="0">
          <a:gsLst>
            <a:gs pos="0">
              <a:schemeClr val="accent2">
                <a:shade val="90000"/>
                <a:hueOff val="-255414"/>
                <a:satOff val="182"/>
                <a:lumOff val="14273"/>
                <a:alphaOff val="0"/>
                <a:lumMod val="110000"/>
                <a:satMod val="105000"/>
                <a:tint val="67000"/>
              </a:schemeClr>
            </a:gs>
            <a:gs pos="50000">
              <a:schemeClr val="accent2">
                <a:shade val="90000"/>
                <a:hueOff val="-255414"/>
                <a:satOff val="182"/>
                <a:lumOff val="14273"/>
                <a:alphaOff val="0"/>
                <a:lumMod val="105000"/>
                <a:satMod val="103000"/>
                <a:tint val="73000"/>
              </a:schemeClr>
            </a:gs>
            <a:gs pos="100000">
              <a:schemeClr val="accent2">
                <a:shade val="90000"/>
                <a:hueOff val="-255414"/>
                <a:satOff val="182"/>
                <a:lumOff val="14273"/>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a:off x="8260299" y="3123794"/>
        <a:ext cx="260666" cy="388542"/>
      </dsp:txXfrm>
    </dsp:sp>
    <dsp:sp modelId="{87D11DD0-68AD-4FDE-BDFC-6EFEBE9F3FDD}">
      <dsp:nvSpPr>
        <dsp:cNvPr id="0" name=""/>
        <dsp:cNvSpPr/>
      </dsp:nvSpPr>
      <dsp:spPr>
        <a:xfrm>
          <a:off x="8794928" y="2378914"/>
          <a:ext cx="1523694" cy="1523694"/>
        </a:xfrm>
        <a:prstGeom prst="ellipse">
          <a:avLst/>
        </a:prstGeom>
        <a:gradFill rotWithShape="0">
          <a:gsLst>
            <a:gs pos="0">
              <a:schemeClr val="accent2">
                <a:shade val="50000"/>
                <a:hueOff val="-262744"/>
                <a:satOff val="3459"/>
                <a:lumOff val="20719"/>
                <a:alphaOff val="0"/>
                <a:lumMod val="110000"/>
                <a:satMod val="105000"/>
                <a:tint val="67000"/>
              </a:schemeClr>
            </a:gs>
            <a:gs pos="50000">
              <a:schemeClr val="accent2">
                <a:shade val="50000"/>
                <a:hueOff val="-262744"/>
                <a:satOff val="3459"/>
                <a:lumOff val="20719"/>
                <a:alphaOff val="0"/>
                <a:lumMod val="105000"/>
                <a:satMod val="103000"/>
                <a:tint val="73000"/>
              </a:schemeClr>
            </a:gs>
            <a:gs pos="100000">
              <a:schemeClr val="accent2">
                <a:shade val="50000"/>
                <a:hueOff val="-262744"/>
                <a:satOff val="3459"/>
                <a:lumOff val="2071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אגף</a:t>
          </a:r>
          <a:r>
            <a:rPr lang="he-IL" sz="1400" b="1" kern="1200" baseline="0" dirty="0" smtClean="0">
              <a:solidFill>
                <a:schemeClr val="tx1"/>
              </a:solidFill>
              <a:latin typeface="Abraham" panose="00000500000000000000" pitchFamily="2" charset="-79"/>
              <a:cs typeface="Abraham" panose="00000500000000000000" pitchFamily="2" charset="-79"/>
            </a:rPr>
            <a:t> החינוך</a:t>
          </a:r>
          <a:endParaRPr lang="he-IL" sz="1400" b="1" kern="1200" dirty="0">
            <a:solidFill>
              <a:schemeClr val="tx1"/>
            </a:solidFill>
            <a:latin typeface="Abraham" panose="00000500000000000000" pitchFamily="2" charset="-79"/>
            <a:cs typeface="Abraham" panose="00000500000000000000" pitchFamily="2" charset="-79"/>
          </a:endParaRPr>
        </a:p>
      </dsp:txBody>
      <dsp:txXfrm>
        <a:off x="9018068" y="2602054"/>
        <a:ext cx="1077414" cy="1077414"/>
      </dsp:txXfrm>
    </dsp:sp>
    <dsp:sp modelId="{F29255D8-4372-40F2-9CF2-65D6400FC17E}">
      <dsp:nvSpPr>
        <dsp:cNvPr id="0" name=""/>
        <dsp:cNvSpPr/>
      </dsp:nvSpPr>
      <dsp:spPr>
        <a:xfrm rot="1780688">
          <a:off x="7842107" y="4038151"/>
          <a:ext cx="438306" cy="647570"/>
        </a:xfrm>
        <a:prstGeom prst="rightArrow">
          <a:avLst>
            <a:gd name="adj1" fmla="val 60000"/>
            <a:gd name="adj2" fmla="val 50000"/>
          </a:avLst>
        </a:prstGeom>
        <a:gradFill rotWithShape="0">
          <a:gsLst>
            <a:gs pos="0">
              <a:schemeClr val="accent2">
                <a:shade val="90000"/>
                <a:hueOff val="-383121"/>
                <a:satOff val="273"/>
                <a:lumOff val="21409"/>
                <a:alphaOff val="0"/>
                <a:lumMod val="110000"/>
                <a:satMod val="105000"/>
                <a:tint val="67000"/>
              </a:schemeClr>
            </a:gs>
            <a:gs pos="50000">
              <a:schemeClr val="accent2">
                <a:shade val="90000"/>
                <a:hueOff val="-383121"/>
                <a:satOff val="273"/>
                <a:lumOff val="21409"/>
                <a:alphaOff val="0"/>
                <a:lumMod val="105000"/>
                <a:satMod val="103000"/>
                <a:tint val="73000"/>
              </a:schemeClr>
            </a:gs>
            <a:gs pos="100000">
              <a:schemeClr val="accent2">
                <a:shade val="90000"/>
                <a:hueOff val="-383121"/>
                <a:satOff val="273"/>
                <a:lumOff val="21409"/>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a:off x="7850732" y="4135112"/>
        <a:ext cx="306814" cy="388542"/>
      </dsp:txXfrm>
    </dsp:sp>
    <dsp:sp modelId="{31CFDD59-9269-4AB1-A82B-92150492F338}">
      <dsp:nvSpPr>
        <dsp:cNvPr id="0" name=""/>
        <dsp:cNvSpPr/>
      </dsp:nvSpPr>
      <dsp:spPr>
        <a:xfrm>
          <a:off x="8331353" y="4188175"/>
          <a:ext cx="1523694" cy="1523694"/>
        </a:xfrm>
        <a:prstGeom prst="ellipse">
          <a:avLst/>
        </a:prstGeom>
        <a:gradFill rotWithShape="0">
          <a:gsLst>
            <a:gs pos="0">
              <a:schemeClr val="accent2">
                <a:shade val="50000"/>
                <a:hueOff val="-394115"/>
                <a:satOff val="5189"/>
                <a:lumOff val="31078"/>
                <a:alphaOff val="0"/>
                <a:lumMod val="110000"/>
                <a:satMod val="105000"/>
                <a:tint val="67000"/>
              </a:schemeClr>
            </a:gs>
            <a:gs pos="50000">
              <a:schemeClr val="accent2">
                <a:shade val="50000"/>
                <a:hueOff val="-394115"/>
                <a:satOff val="5189"/>
                <a:lumOff val="31078"/>
                <a:alphaOff val="0"/>
                <a:lumMod val="105000"/>
                <a:satMod val="103000"/>
                <a:tint val="73000"/>
              </a:schemeClr>
            </a:gs>
            <a:gs pos="100000">
              <a:schemeClr val="accent2">
                <a:shade val="50000"/>
                <a:hueOff val="-394115"/>
                <a:satOff val="5189"/>
                <a:lumOff val="3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עזר מציון ועמותות עירוניות</a:t>
          </a:r>
          <a:endParaRPr lang="he-IL" sz="1400" b="1" kern="1200" dirty="0">
            <a:solidFill>
              <a:schemeClr val="tx1"/>
            </a:solidFill>
            <a:latin typeface="Abraham" panose="00000500000000000000" pitchFamily="2" charset="-79"/>
            <a:cs typeface="Abraham" panose="00000500000000000000" pitchFamily="2" charset="-79"/>
          </a:endParaRPr>
        </a:p>
      </dsp:txBody>
      <dsp:txXfrm>
        <a:off x="8554493" y="4411315"/>
        <a:ext cx="1077414" cy="1077414"/>
      </dsp:txXfrm>
    </dsp:sp>
    <dsp:sp modelId="{3005A88C-FD97-4C44-A8FC-F18ECC466825}">
      <dsp:nvSpPr>
        <dsp:cNvPr id="0" name=""/>
        <dsp:cNvSpPr/>
      </dsp:nvSpPr>
      <dsp:spPr>
        <a:xfrm rot="4192035">
          <a:off x="6871010" y="4549413"/>
          <a:ext cx="577368" cy="647570"/>
        </a:xfrm>
        <a:prstGeom prst="rightArrow">
          <a:avLst>
            <a:gd name="adj1" fmla="val 60000"/>
            <a:gd name="adj2" fmla="val 50000"/>
          </a:avLst>
        </a:prstGeom>
        <a:gradFill rotWithShape="0">
          <a:gsLst>
            <a:gs pos="0">
              <a:schemeClr val="accent2">
                <a:shade val="90000"/>
                <a:hueOff val="-510828"/>
                <a:satOff val="364"/>
                <a:lumOff val="28546"/>
                <a:alphaOff val="0"/>
                <a:lumMod val="110000"/>
                <a:satMod val="105000"/>
                <a:tint val="67000"/>
              </a:schemeClr>
            </a:gs>
            <a:gs pos="50000">
              <a:schemeClr val="accent2">
                <a:shade val="90000"/>
                <a:hueOff val="-510828"/>
                <a:satOff val="364"/>
                <a:lumOff val="28546"/>
                <a:alphaOff val="0"/>
                <a:lumMod val="105000"/>
                <a:satMod val="103000"/>
                <a:tint val="73000"/>
              </a:schemeClr>
            </a:gs>
            <a:gs pos="100000">
              <a:schemeClr val="accent2">
                <a:shade val="90000"/>
                <a:hueOff val="-510828"/>
                <a:satOff val="364"/>
                <a:lumOff val="28546"/>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a:off x="6927806" y="4597614"/>
        <a:ext cx="404158" cy="388542"/>
      </dsp:txXfrm>
    </dsp:sp>
    <dsp:sp modelId="{FFCBD808-28F5-4B9C-8748-F2F16BF20D7B}">
      <dsp:nvSpPr>
        <dsp:cNvPr id="0" name=""/>
        <dsp:cNvSpPr/>
      </dsp:nvSpPr>
      <dsp:spPr>
        <a:xfrm>
          <a:off x="6853175" y="5353395"/>
          <a:ext cx="1523694" cy="1523694"/>
        </a:xfrm>
        <a:prstGeom prst="ellipse">
          <a:avLst/>
        </a:prstGeom>
        <a:gradFill rotWithShape="0">
          <a:gsLst>
            <a:gs pos="0">
              <a:schemeClr val="accent2">
                <a:shade val="50000"/>
                <a:hueOff val="-525487"/>
                <a:satOff val="6918"/>
                <a:lumOff val="41437"/>
                <a:alphaOff val="0"/>
                <a:lumMod val="110000"/>
                <a:satMod val="105000"/>
                <a:tint val="67000"/>
              </a:schemeClr>
            </a:gs>
            <a:gs pos="50000">
              <a:schemeClr val="accent2">
                <a:shade val="50000"/>
                <a:hueOff val="-525487"/>
                <a:satOff val="6918"/>
                <a:lumOff val="41437"/>
                <a:alphaOff val="0"/>
                <a:lumMod val="105000"/>
                <a:satMod val="103000"/>
                <a:tint val="73000"/>
              </a:schemeClr>
            </a:gs>
            <a:gs pos="100000">
              <a:schemeClr val="accent2">
                <a:shade val="50000"/>
                <a:hueOff val="-525487"/>
                <a:satOff val="6918"/>
                <a:lumOff val="414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שב"ס אבו-כביר</a:t>
          </a:r>
          <a:endParaRPr lang="he-IL" sz="1400" b="1" kern="1200" dirty="0">
            <a:solidFill>
              <a:schemeClr val="tx1"/>
            </a:solidFill>
            <a:latin typeface="Abraham" panose="00000500000000000000" pitchFamily="2" charset="-79"/>
            <a:cs typeface="Abraham" panose="00000500000000000000" pitchFamily="2" charset="-79"/>
          </a:endParaRPr>
        </a:p>
      </dsp:txBody>
      <dsp:txXfrm>
        <a:off x="7076315" y="5576535"/>
        <a:ext cx="1077414" cy="1077414"/>
      </dsp:txXfrm>
    </dsp:sp>
    <dsp:sp modelId="{41A2F6E9-6012-493C-B3EB-11CD9700D86E}">
      <dsp:nvSpPr>
        <dsp:cNvPr id="0" name=""/>
        <dsp:cNvSpPr/>
      </dsp:nvSpPr>
      <dsp:spPr>
        <a:xfrm rot="6555187">
          <a:off x="5832774" y="4671245"/>
          <a:ext cx="713541" cy="647570"/>
        </a:xfrm>
        <a:prstGeom prst="rightArrow">
          <a:avLst>
            <a:gd name="adj1" fmla="val 60000"/>
            <a:gd name="adj2" fmla="val 50000"/>
          </a:avLst>
        </a:prstGeom>
        <a:gradFill rotWithShape="0">
          <a:gsLst>
            <a:gs pos="0">
              <a:schemeClr val="accent2">
                <a:shade val="90000"/>
                <a:hueOff val="-510828"/>
                <a:satOff val="364"/>
                <a:lumOff val="28546"/>
                <a:alphaOff val="0"/>
                <a:lumMod val="110000"/>
                <a:satMod val="105000"/>
                <a:tint val="67000"/>
              </a:schemeClr>
            </a:gs>
            <a:gs pos="50000">
              <a:schemeClr val="accent2">
                <a:shade val="90000"/>
                <a:hueOff val="-510828"/>
                <a:satOff val="364"/>
                <a:lumOff val="28546"/>
                <a:alphaOff val="0"/>
                <a:lumMod val="105000"/>
                <a:satMod val="103000"/>
                <a:tint val="73000"/>
              </a:schemeClr>
            </a:gs>
            <a:gs pos="100000">
              <a:schemeClr val="accent2">
                <a:shade val="90000"/>
                <a:hueOff val="-510828"/>
                <a:satOff val="364"/>
                <a:lumOff val="28546"/>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rot="10800000">
        <a:off x="5961939" y="4709056"/>
        <a:ext cx="519270" cy="388542"/>
      </dsp:txXfrm>
    </dsp:sp>
    <dsp:sp modelId="{1A7F066F-05FD-4296-BED4-06E8DAE66D93}">
      <dsp:nvSpPr>
        <dsp:cNvPr id="0" name=""/>
        <dsp:cNvSpPr/>
      </dsp:nvSpPr>
      <dsp:spPr>
        <a:xfrm>
          <a:off x="4947858" y="5606989"/>
          <a:ext cx="1523694" cy="1523694"/>
        </a:xfrm>
        <a:prstGeom prst="ellipse">
          <a:avLst/>
        </a:prstGeom>
        <a:gradFill rotWithShape="0">
          <a:gsLst>
            <a:gs pos="0">
              <a:schemeClr val="accent2">
                <a:shade val="50000"/>
                <a:hueOff val="-525487"/>
                <a:satOff val="6918"/>
                <a:lumOff val="41437"/>
                <a:alphaOff val="0"/>
                <a:lumMod val="110000"/>
                <a:satMod val="105000"/>
                <a:tint val="67000"/>
              </a:schemeClr>
            </a:gs>
            <a:gs pos="50000">
              <a:schemeClr val="accent2">
                <a:shade val="50000"/>
                <a:hueOff val="-525487"/>
                <a:satOff val="6918"/>
                <a:lumOff val="41437"/>
                <a:alphaOff val="0"/>
                <a:lumMod val="105000"/>
                <a:satMod val="103000"/>
                <a:tint val="73000"/>
              </a:schemeClr>
            </a:gs>
            <a:gs pos="100000">
              <a:schemeClr val="accent2">
                <a:shade val="50000"/>
                <a:hueOff val="-525487"/>
                <a:satOff val="6918"/>
                <a:lumOff val="414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עמותות אתגרים/</a:t>
          </a:r>
        </a:p>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צופי ים</a:t>
          </a:r>
          <a:endParaRPr lang="he-IL" sz="1400" b="1" kern="1200" dirty="0">
            <a:solidFill>
              <a:schemeClr val="tx1"/>
            </a:solidFill>
            <a:latin typeface="Abraham" panose="00000500000000000000" pitchFamily="2" charset="-79"/>
            <a:cs typeface="Abraham" panose="00000500000000000000" pitchFamily="2" charset="-79"/>
          </a:endParaRPr>
        </a:p>
      </dsp:txBody>
      <dsp:txXfrm>
        <a:off x="5170998" y="5830129"/>
        <a:ext cx="1077414" cy="1077414"/>
      </dsp:txXfrm>
    </dsp:sp>
    <dsp:sp modelId="{72E51DD8-23E8-41C6-A202-50DA5A68AB37}">
      <dsp:nvSpPr>
        <dsp:cNvPr id="0" name=""/>
        <dsp:cNvSpPr/>
      </dsp:nvSpPr>
      <dsp:spPr>
        <a:xfrm rot="8926427">
          <a:off x="5130603" y="4063645"/>
          <a:ext cx="436006" cy="647570"/>
        </a:xfrm>
        <a:prstGeom prst="rightArrow">
          <a:avLst>
            <a:gd name="adj1" fmla="val 60000"/>
            <a:gd name="adj2" fmla="val 50000"/>
          </a:avLst>
        </a:prstGeom>
        <a:gradFill rotWithShape="0">
          <a:gsLst>
            <a:gs pos="0">
              <a:schemeClr val="accent2">
                <a:shade val="90000"/>
                <a:hueOff val="-383121"/>
                <a:satOff val="273"/>
                <a:lumOff val="21409"/>
                <a:alphaOff val="0"/>
                <a:lumMod val="110000"/>
                <a:satMod val="105000"/>
                <a:tint val="67000"/>
              </a:schemeClr>
            </a:gs>
            <a:gs pos="50000">
              <a:schemeClr val="accent2">
                <a:shade val="90000"/>
                <a:hueOff val="-383121"/>
                <a:satOff val="273"/>
                <a:lumOff val="21409"/>
                <a:alphaOff val="0"/>
                <a:lumMod val="105000"/>
                <a:satMod val="103000"/>
                <a:tint val="73000"/>
              </a:schemeClr>
            </a:gs>
            <a:gs pos="100000">
              <a:schemeClr val="accent2">
                <a:shade val="90000"/>
                <a:hueOff val="-383121"/>
                <a:satOff val="273"/>
                <a:lumOff val="21409"/>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rot="10800000">
        <a:off x="5251930" y="4159254"/>
        <a:ext cx="305204" cy="388542"/>
      </dsp:txXfrm>
    </dsp:sp>
    <dsp:sp modelId="{9DEB999D-AD57-4331-89D7-3419EB15B032}">
      <dsp:nvSpPr>
        <dsp:cNvPr id="0" name=""/>
        <dsp:cNvSpPr/>
      </dsp:nvSpPr>
      <dsp:spPr>
        <a:xfrm>
          <a:off x="3114936" y="4409086"/>
          <a:ext cx="2188620" cy="1338154"/>
        </a:xfrm>
        <a:prstGeom prst="ellipse">
          <a:avLst/>
        </a:prstGeom>
        <a:gradFill rotWithShape="0">
          <a:gsLst>
            <a:gs pos="0">
              <a:schemeClr val="accent2">
                <a:shade val="50000"/>
                <a:hueOff val="-394115"/>
                <a:satOff val="5189"/>
                <a:lumOff val="31078"/>
                <a:alphaOff val="0"/>
                <a:lumMod val="110000"/>
                <a:satMod val="105000"/>
                <a:tint val="67000"/>
              </a:schemeClr>
            </a:gs>
            <a:gs pos="50000">
              <a:schemeClr val="accent2">
                <a:shade val="50000"/>
                <a:hueOff val="-394115"/>
                <a:satOff val="5189"/>
                <a:lumOff val="31078"/>
                <a:alphaOff val="0"/>
                <a:lumMod val="105000"/>
                <a:satMod val="103000"/>
                <a:tint val="73000"/>
              </a:schemeClr>
            </a:gs>
            <a:gs pos="100000">
              <a:schemeClr val="accent2">
                <a:shade val="50000"/>
                <a:hueOff val="-394115"/>
                <a:satOff val="5189"/>
                <a:lumOff val="3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שיטור קהילתי/שוטר נוער</a:t>
          </a:r>
          <a:endParaRPr lang="he-IL" sz="1400" b="1" kern="1200" dirty="0">
            <a:solidFill>
              <a:schemeClr val="tx1"/>
            </a:solidFill>
            <a:latin typeface="Abraham" panose="00000500000000000000" pitchFamily="2" charset="-79"/>
            <a:cs typeface="Abraham" panose="00000500000000000000" pitchFamily="2" charset="-79"/>
          </a:endParaRPr>
        </a:p>
      </dsp:txBody>
      <dsp:txXfrm>
        <a:off x="3435452" y="4605054"/>
        <a:ext cx="1547588" cy="946218"/>
      </dsp:txXfrm>
    </dsp:sp>
    <dsp:sp modelId="{C0258A84-CFD7-4CEF-912F-38263E557F20}">
      <dsp:nvSpPr>
        <dsp:cNvPr id="0" name=""/>
        <dsp:cNvSpPr/>
      </dsp:nvSpPr>
      <dsp:spPr>
        <a:xfrm rot="11324720">
          <a:off x="4963057" y="3005167"/>
          <a:ext cx="212549" cy="647570"/>
        </a:xfrm>
        <a:prstGeom prst="rightArrow">
          <a:avLst>
            <a:gd name="adj1" fmla="val 60000"/>
            <a:gd name="adj2" fmla="val 50000"/>
          </a:avLst>
        </a:prstGeom>
        <a:gradFill rotWithShape="0">
          <a:gsLst>
            <a:gs pos="0">
              <a:schemeClr val="accent2">
                <a:shade val="90000"/>
                <a:hueOff val="-255414"/>
                <a:satOff val="182"/>
                <a:lumOff val="14273"/>
                <a:alphaOff val="0"/>
                <a:lumMod val="110000"/>
                <a:satMod val="105000"/>
                <a:tint val="67000"/>
              </a:schemeClr>
            </a:gs>
            <a:gs pos="50000">
              <a:schemeClr val="accent2">
                <a:shade val="90000"/>
                <a:hueOff val="-255414"/>
                <a:satOff val="182"/>
                <a:lumOff val="14273"/>
                <a:alphaOff val="0"/>
                <a:lumMod val="105000"/>
                <a:satMod val="103000"/>
                <a:tint val="73000"/>
              </a:schemeClr>
            </a:gs>
            <a:gs pos="100000">
              <a:schemeClr val="accent2">
                <a:shade val="90000"/>
                <a:hueOff val="-255414"/>
                <a:satOff val="182"/>
                <a:lumOff val="14273"/>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solidFill>
              <a:schemeClr val="tx1"/>
            </a:solidFill>
            <a:latin typeface="Abraham" panose="00000500000000000000" pitchFamily="2" charset="-79"/>
            <a:cs typeface="Abraham" panose="00000500000000000000" pitchFamily="2" charset="-79"/>
          </a:endParaRPr>
        </a:p>
      </dsp:txBody>
      <dsp:txXfrm rot="10800000">
        <a:off x="5026451" y="3139529"/>
        <a:ext cx="148784" cy="388542"/>
      </dsp:txXfrm>
    </dsp:sp>
    <dsp:sp modelId="{07B2348D-A6E8-47F1-A684-875960C2C949}">
      <dsp:nvSpPr>
        <dsp:cNvPr id="0" name=""/>
        <dsp:cNvSpPr/>
      </dsp:nvSpPr>
      <dsp:spPr>
        <a:xfrm>
          <a:off x="2807830" y="2315849"/>
          <a:ext cx="2076293" cy="1649826"/>
        </a:xfrm>
        <a:prstGeom prst="ellipse">
          <a:avLst/>
        </a:prstGeom>
        <a:gradFill rotWithShape="0">
          <a:gsLst>
            <a:gs pos="0">
              <a:schemeClr val="accent2">
                <a:shade val="50000"/>
                <a:hueOff val="-262744"/>
                <a:satOff val="3459"/>
                <a:lumOff val="20719"/>
                <a:alphaOff val="0"/>
                <a:lumMod val="110000"/>
                <a:satMod val="105000"/>
                <a:tint val="67000"/>
              </a:schemeClr>
            </a:gs>
            <a:gs pos="50000">
              <a:schemeClr val="accent2">
                <a:shade val="50000"/>
                <a:hueOff val="-262744"/>
                <a:satOff val="3459"/>
                <a:lumOff val="20719"/>
                <a:alphaOff val="0"/>
                <a:lumMod val="105000"/>
                <a:satMod val="103000"/>
                <a:tint val="73000"/>
              </a:schemeClr>
            </a:gs>
            <a:gs pos="100000">
              <a:schemeClr val="accent2">
                <a:shade val="50000"/>
                <a:hueOff val="-262744"/>
                <a:satOff val="3459"/>
                <a:lumOff val="2071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a:solidFill>
                <a:schemeClr val="tx1"/>
              </a:solidFill>
              <a:latin typeface="Abraham" panose="00000500000000000000" pitchFamily="2" charset="-79"/>
              <a:cs typeface="Abraham" panose="00000500000000000000" pitchFamily="2" charset="-79"/>
            </a:rPr>
            <a:t>ארגוני ותנועות נוער </a:t>
          </a:r>
          <a:r>
            <a:rPr lang="he-IL" sz="1400" b="1" kern="1200" dirty="0" smtClean="0">
              <a:solidFill>
                <a:schemeClr val="tx1"/>
              </a:solidFill>
              <a:latin typeface="Abraham" panose="00000500000000000000" pitchFamily="2" charset="-79"/>
              <a:cs typeface="Abraham" panose="00000500000000000000" pitchFamily="2" charset="-79"/>
            </a:rPr>
            <a:t>בעיר (</a:t>
          </a:r>
          <a:r>
            <a:rPr lang="he-IL" sz="1400" b="1" kern="1200" dirty="0" err="1" smtClean="0">
              <a:solidFill>
                <a:schemeClr val="tx1"/>
              </a:solidFill>
              <a:latin typeface="Abraham" panose="00000500000000000000" pitchFamily="2" charset="-79"/>
              <a:cs typeface="Abraham" panose="00000500000000000000" pitchFamily="2" charset="-79"/>
            </a:rPr>
            <a:t>על"ם,מגדלור</a:t>
          </a:r>
          <a:r>
            <a:rPr lang="he-IL" sz="1400" b="1" kern="1200" dirty="0" smtClean="0">
              <a:solidFill>
                <a:schemeClr val="tx1"/>
              </a:solidFill>
              <a:latin typeface="Abraham" panose="00000500000000000000" pitchFamily="2" charset="-79"/>
              <a:cs typeface="Abraham" panose="00000500000000000000" pitchFamily="2" charset="-79"/>
            </a:rPr>
            <a:t>, </a:t>
          </a:r>
          <a:r>
            <a:rPr lang="he-IL" sz="1400" b="1" kern="1200" dirty="0" err="1" smtClean="0">
              <a:solidFill>
                <a:schemeClr val="tx1"/>
              </a:solidFill>
              <a:latin typeface="Abraham" panose="00000500000000000000" pitchFamily="2" charset="-79"/>
              <a:cs typeface="Abraham" panose="00000500000000000000" pitchFamily="2" charset="-79"/>
            </a:rPr>
            <a:t>חממה,מכבי</a:t>
          </a:r>
          <a:r>
            <a:rPr lang="he-IL" sz="1400" b="1" kern="1200" dirty="0" smtClean="0">
              <a:solidFill>
                <a:schemeClr val="tx1"/>
              </a:solidFill>
              <a:latin typeface="Abraham" panose="00000500000000000000" pitchFamily="2" charset="-79"/>
              <a:cs typeface="Abraham" panose="00000500000000000000" pitchFamily="2" charset="-79"/>
            </a:rPr>
            <a:t> </a:t>
          </a:r>
          <a:r>
            <a:rPr lang="he-IL" sz="1400" b="1" kern="1200" dirty="0" err="1" smtClean="0">
              <a:solidFill>
                <a:schemeClr val="tx1"/>
              </a:solidFill>
              <a:latin typeface="Abraham" panose="00000500000000000000" pitchFamily="2" charset="-79"/>
              <a:cs typeface="Abraham" panose="00000500000000000000" pitchFamily="2" charset="-79"/>
            </a:rPr>
            <a:t>צעיר,צופים</a:t>
          </a:r>
          <a:r>
            <a:rPr lang="he-IL" sz="1400" b="1" kern="1200" dirty="0" smtClean="0">
              <a:solidFill>
                <a:schemeClr val="tx1"/>
              </a:solidFill>
              <a:latin typeface="Abraham" panose="00000500000000000000" pitchFamily="2" charset="-79"/>
              <a:cs typeface="Abraham" panose="00000500000000000000" pitchFamily="2" charset="-79"/>
            </a:rPr>
            <a:t>)</a:t>
          </a:r>
          <a:endParaRPr lang="he-IL" sz="1400" b="1" kern="1200" dirty="0">
            <a:solidFill>
              <a:schemeClr val="tx1"/>
            </a:solidFill>
            <a:latin typeface="Abraham" panose="00000500000000000000" pitchFamily="2" charset="-79"/>
            <a:cs typeface="Abraham" panose="00000500000000000000" pitchFamily="2" charset="-79"/>
          </a:endParaRPr>
        </a:p>
      </dsp:txBody>
      <dsp:txXfrm>
        <a:off x="3111896" y="2557460"/>
        <a:ext cx="1468161" cy="1166604"/>
      </dsp:txXfrm>
    </dsp:sp>
    <dsp:sp modelId="{F58D614B-B027-4294-8CD9-25DF6D8BE4D1}">
      <dsp:nvSpPr>
        <dsp:cNvPr id="0" name=""/>
        <dsp:cNvSpPr/>
      </dsp:nvSpPr>
      <dsp:spPr>
        <a:xfrm rot="13840927">
          <a:off x="5451012" y="2100620"/>
          <a:ext cx="578622" cy="647570"/>
        </a:xfrm>
        <a:prstGeom prst="rightArrow">
          <a:avLst>
            <a:gd name="adj1" fmla="val 60000"/>
            <a:gd name="adj2" fmla="val 50000"/>
          </a:avLst>
        </a:prstGeom>
        <a:gradFill rotWithShape="0">
          <a:gsLst>
            <a:gs pos="0">
              <a:schemeClr val="accent2">
                <a:shade val="90000"/>
                <a:hueOff val="-127707"/>
                <a:satOff val="91"/>
                <a:lumOff val="7136"/>
                <a:alphaOff val="0"/>
                <a:lumMod val="110000"/>
                <a:satMod val="105000"/>
                <a:tint val="67000"/>
              </a:schemeClr>
            </a:gs>
            <a:gs pos="50000">
              <a:schemeClr val="accent2">
                <a:shade val="90000"/>
                <a:hueOff val="-127707"/>
                <a:satOff val="91"/>
                <a:lumOff val="7136"/>
                <a:alphaOff val="0"/>
                <a:lumMod val="105000"/>
                <a:satMod val="103000"/>
                <a:tint val="73000"/>
              </a:schemeClr>
            </a:gs>
            <a:gs pos="100000">
              <a:schemeClr val="accent2">
                <a:shade val="90000"/>
                <a:hueOff val="-127707"/>
                <a:satOff val="91"/>
                <a:lumOff val="7136"/>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89050" rtl="1">
            <a:lnSpc>
              <a:spcPct val="90000"/>
            </a:lnSpc>
            <a:spcBef>
              <a:spcPct val="0"/>
            </a:spcBef>
            <a:spcAft>
              <a:spcPct val="35000"/>
            </a:spcAft>
          </a:pPr>
          <a:endParaRPr lang="he-IL" sz="2900" kern="1200"/>
        </a:p>
      </dsp:txBody>
      <dsp:txXfrm rot="10800000">
        <a:off x="5592800" y="2297281"/>
        <a:ext cx="405035" cy="388542"/>
      </dsp:txXfrm>
    </dsp:sp>
    <dsp:sp modelId="{75772983-04D5-45B5-BD46-6C02A40E6447}">
      <dsp:nvSpPr>
        <dsp:cNvPr id="0" name=""/>
        <dsp:cNvSpPr/>
      </dsp:nvSpPr>
      <dsp:spPr>
        <a:xfrm>
          <a:off x="3867568" y="680832"/>
          <a:ext cx="2034879" cy="1398492"/>
        </a:xfrm>
        <a:prstGeom prst="ellipse">
          <a:avLst/>
        </a:prstGeom>
        <a:gradFill rotWithShape="0">
          <a:gsLst>
            <a:gs pos="0">
              <a:schemeClr val="accent2">
                <a:shade val="50000"/>
                <a:hueOff val="-131372"/>
                <a:satOff val="1730"/>
                <a:lumOff val="10359"/>
                <a:alphaOff val="0"/>
                <a:lumMod val="110000"/>
                <a:satMod val="105000"/>
                <a:tint val="67000"/>
              </a:schemeClr>
            </a:gs>
            <a:gs pos="50000">
              <a:schemeClr val="accent2">
                <a:shade val="50000"/>
                <a:hueOff val="-131372"/>
                <a:satOff val="1730"/>
                <a:lumOff val="10359"/>
                <a:alphaOff val="0"/>
                <a:lumMod val="105000"/>
                <a:satMod val="103000"/>
                <a:tint val="73000"/>
              </a:schemeClr>
            </a:gs>
            <a:gs pos="100000">
              <a:schemeClr val="accent2">
                <a:shade val="50000"/>
                <a:hueOff val="-131372"/>
                <a:satOff val="1730"/>
                <a:lumOff val="103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Abraham" panose="00000500000000000000" pitchFamily="2" charset="-79"/>
              <a:cs typeface="Abraham" panose="00000500000000000000" pitchFamily="2" charset="-79"/>
            </a:rPr>
            <a:t>רווחה – </a:t>
          </a:r>
          <a:r>
            <a:rPr lang="he-IL" sz="1400" b="1" kern="1200" dirty="0" err="1" smtClean="0">
              <a:solidFill>
                <a:schemeClr val="tx1"/>
              </a:solidFill>
              <a:latin typeface="Abraham" panose="00000500000000000000" pitchFamily="2" charset="-79"/>
              <a:cs typeface="Abraham" panose="00000500000000000000" pitchFamily="2" charset="-79"/>
            </a:rPr>
            <a:t>רפרנטית</a:t>
          </a:r>
          <a:r>
            <a:rPr lang="he-IL" sz="1400" b="1" kern="1200" dirty="0" smtClean="0">
              <a:solidFill>
                <a:schemeClr val="tx1"/>
              </a:solidFill>
              <a:latin typeface="Abraham" panose="00000500000000000000" pitchFamily="2" charset="-79"/>
              <a:cs typeface="Abraham" panose="00000500000000000000" pitchFamily="2" charset="-79"/>
            </a:rPr>
            <a:t>, יחידת </a:t>
          </a:r>
          <a:r>
            <a:rPr lang="he-IL" sz="1400" b="1" kern="1200" dirty="0" err="1" smtClean="0">
              <a:solidFill>
                <a:schemeClr val="tx1"/>
              </a:solidFill>
              <a:latin typeface="Abraham" panose="00000500000000000000" pitchFamily="2" charset="-79"/>
              <a:cs typeface="Abraham" panose="00000500000000000000" pitchFamily="2" charset="-79"/>
            </a:rPr>
            <a:t>רונ"ן</a:t>
          </a:r>
          <a:endParaRPr lang="he-IL" sz="1400" b="1" kern="1200" dirty="0">
            <a:solidFill>
              <a:schemeClr val="tx1"/>
            </a:solidFill>
            <a:latin typeface="Abraham" panose="00000500000000000000" pitchFamily="2" charset="-79"/>
            <a:cs typeface="Abraham" panose="00000500000000000000" pitchFamily="2" charset="-79"/>
          </a:endParaRPr>
        </a:p>
      </dsp:txBody>
      <dsp:txXfrm>
        <a:off x="4165569" y="885636"/>
        <a:ext cx="1438877" cy="98888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5574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355437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124000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240271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354976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365833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108113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Date Placeholder 2"/>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3457889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367889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58879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601F21-A662-4798-8A9C-C96DC82CB5E6}" type="datetimeFigureOut">
              <a:rPr lang="he-IL" smtClean="0"/>
              <a:t>י"ג/חשון/תשפ"ב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60771B-2BC1-47DE-979E-FA273D193B27}" type="slidenum">
              <a:rPr lang="he-IL" smtClean="0"/>
              <a:t>‹#›</a:t>
            </a:fld>
            <a:endParaRPr lang="he-IL"/>
          </a:p>
        </p:txBody>
      </p:sp>
    </p:spTree>
    <p:extLst>
      <p:ext uri="{BB962C8B-B14F-4D97-AF65-F5344CB8AC3E}">
        <p14:creationId xmlns:p14="http://schemas.microsoft.com/office/powerpoint/2010/main" val="214760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601F21-A662-4798-8A9C-C96DC82CB5E6}" type="datetimeFigureOut">
              <a:rPr lang="he-IL" smtClean="0"/>
              <a:t>י"ג/חשון/תשפ"ב</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60771B-2BC1-47DE-979E-FA273D193B27}" type="slidenum">
              <a:rPr lang="he-IL" smtClean="0"/>
              <a:t>‹#›</a:t>
            </a:fld>
            <a:endParaRPr lang="he-IL"/>
          </a:p>
        </p:txBody>
      </p:sp>
    </p:spTree>
    <p:extLst>
      <p:ext uri="{BB962C8B-B14F-4D97-AF65-F5344CB8AC3E}">
        <p14:creationId xmlns:p14="http://schemas.microsoft.com/office/powerpoint/2010/main" val="247100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646948" y="2152664"/>
            <a:ext cx="7640936" cy="2585323"/>
          </a:xfrm>
          <a:prstGeom prst="rect">
            <a:avLst/>
          </a:prstGeom>
          <a:noFill/>
        </p:spPr>
        <p:txBody>
          <a:bodyPr wrap="square" rtlCol="1">
            <a:spAutoFit/>
          </a:bodyPr>
          <a:lstStyle/>
          <a:p>
            <a:pPr algn="ctr"/>
            <a:r>
              <a:rPr lang="he-IL" sz="54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בית הנוער</a:t>
            </a:r>
          </a:p>
          <a:p>
            <a:pPr algn="ctr"/>
            <a:r>
              <a:rPr lang="he-IL" sz="54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קדימה </a:t>
            </a:r>
            <a:r>
              <a:rPr lang="he-IL" sz="5400" b="1"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"ליטל-דרים" בת ים</a:t>
            </a:r>
            <a:endParaRPr lang="he-IL" sz="54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6" name="תמונה 12" descr="C:\Documents and Settings\User\Local Settings\Temporary Internet Files\Content.IE5\DSH4HAJH\logo-lasov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7389" y="-19539"/>
            <a:ext cx="2078831"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1953" y="210995"/>
            <a:ext cx="1848565" cy="1115665"/>
          </a:xfrm>
          <a:prstGeom prst="rect">
            <a:avLst/>
          </a:prstGeom>
        </p:spPr>
      </p:pic>
      <p:pic>
        <p:nvPicPr>
          <p:cNvPr id="2" name="תמונה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6948" y="158550"/>
            <a:ext cx="1023660" cy="1544873"/>
          </a:xfrm>
          <a:prstGeom prst="rect">
            <a:avLst/>
          </a:prstGeom>
        </p:spPr>
      </p:pic>
    </p:spTree>
    <p:extLst>
      <p:ext uri="{BB962C8B-B14F-4D97-AF65-F5344CB8AC3E}">
        <p14:creationId xmlns:p14="http://schemas.microsoft.com/office/powerpoint/2010/main" val="313349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u="sng" dirty="0" smtClean="0"/>
              <a:t>ברי סחרוף - כמה "יוסי"</a:t>
            </a:r>
            <a:endParaRPr lang="he-IL" b="1" u="sng" dirty="0"/>
          </a:p>
        </p:txBody>
      </p:sp>
      <p:sp>
        <p:nvSpPr>
          <p:cNvPr id="3" name="מציין מיקום תוכן 2"/>
          <p:cNvSpPr>
            <a:spLocks noGrp="1"/>
          </p:cNvSpPr>
          <p:nvPr>
            <p:ph idx="1"/>
          </p:nvPr>
        </p:nvSpPr>
        <p:spPr/>
        <p:txBody>
          <a:bodyPr>
            <a:normAutofit fontScale="62500" lnSpcReduction="20000"/>
          </a:bodyPr>
          <a:lstStyle/>
          <a:p>
            <a:pPr algn="ctr"/>
            <a:r>
              <a:rPr lang="he-IL" b="1" dirty="0" smtClean="0"/>
              <a:t>לשכונה </a:t>
            </a:r>
            <a:r>
              <a:rPr lang="he-IL" b="1" dirty="0"/>
              <a:t>ההיא קראו</a:t>
            </a:r>
            <a:br>
              <a:rPr lang="he-IL" b="1" dirty="0"/>
            </a:br>
            <a:r>
              <a:rPr lang="he-IL" b="1" dirty="0"/>
              <a:t>על שם יו"ר הכנסת</a:t>
            </a:r>
            <a:br>
              <a:rPr lang="he-IL" b="1" dirty="0"/>
            </a:br>
            <a:r>
              <a:rPr lang="he-IL" b="1" dirty="0"/>
              <a:t>רומנים מרוקאים פולנים</a:t>
            </a:r>
            <a:br>
              <a:rPr lang="he-IL" b="1" dirty="0"/>
            </a:br>
            <a:r>
              <a:rPr lang="he-IL" b="1" dirty="0"/>
              <a:t>התערבבו בחולות</a:t>
            </a:r>
            <a:r>
              <a:rPr lang="he-IL" dirty="0"/>
              <a:t/>
            </a:r>
            <a:br>
              <a:rPr lang="he-IL" dirty="0"/>
            </a:br>
            <a:r>
              <a:rPr lang="he-IL" dirty="0"/>
              <a:t>הרבה מלפפון חמוץ</a:t>
            </a:r>
            <a:br>
              <a:rPr lang="he-IL" dirty="0"/>
            </a:br>
            <a:r>
              <a:rPr lang="he-IL" dirty="0"/>
              <a:t>הרבה לחם עם חלבה</a:t>
            </a:r>
            <a:br>
              <a:rPr lang="he-IL" dirty="0"/>
            </a:br>
            <a:r>
              <a:rPr lang="he-IL" dirty="0"/>
              <a:t>במצעד הפזמונים השנתי</a:t>
            </a:r>
            <a:br>
              <a:rPr lang="he-IL" dirty="0"/>
            </a:br>
            <a:r>
              <a:rPr lang="he-IL" dirty="0"/>
              <a:t>ראשונה </a:t>
            </a:r>
            <a:r>
              <a:rPr lang="he-IL" dirty="0" err="1"/>
              <a:t>דליילה</a:t>
            </a:r>
            <a:r>
              <a:rPr lang="he-IL" dirty="0"/>
              <a:t/>
            </a:r>
            <a:br>
              <a:rPr lang="he-IL" dirty="0"/>
            </a:br>
            <a:r>
              <a:rPr lang="he-IL" b="1" dirty="0"/>
              <a:t>כמה חול - כמה יוסי</a:t>
            </a:r>
            <a:br>
              <a:rPr lang="he-IL" b="1" dirty="0"/>
            </a:br>
            <a:r>
              <a:rPr lang="he-IL" b="1" dirty="0"/>
              <a:t>היה טוב - היה יוסי</a:t>
            </a:r>
            <a:r>
              <a:rPr lang="he-IL" dirty="0"/>
              <a:t/>
            </a:r>
            <a:br>
              <a:rPr lang="he-IL" dirty="0"/>
            </a:br>
            <a:r>
              <a:rPr lang="he-IL" dirty="0"/>
              <a:t>בהצגה יומית</a:t>
            </a:r>
            <a:br>
              <a:rPr lang="he-IL" dirty="0"/>
            </a:br>
            <a:r>
              <a:rPr lang="he-IL" dirty="0"/>
              <a:t>טרזן מנצח את </a:t>
            </a:r>
            <a:r>
              <a:rPr lang="he-IL" dirty="0" err="1"/>
              <a:t>מצ'יסטה</a:t>
            </a:r>
            <a:r>
              <a:rPr lang="he-IL" dirty="0"/>
              <a:t/>
            </a:r>
            <a:br>
              <a:rPr lang="he-IL" dirty="0"/>
            </a:br>
            <a:r>
              <a:rPr lang="he-IL" dirty="0"/>
              <a:t>ולשלמה יש גיטרה בצבע לבן</a:t>
            </a:r>
            <a:br>
              <a:rPr lang="he-IL" dirty="0"/>
            </a:br>
            <a:r>
              <a:rPr lang="he-IL" dirty="0"/>
              <a:t>ואהובה נתנה את כל מה שהיה לה</a:t>
            </a:r>
            <a:br>
              <a:rPr lang="he-IL" dirty="0"/>
            </a:br>
            <a:r>
              <a:rPr lang="he-IL" b="1" dirty="0" err="1"/>
              <a:t>ואמא</a:t>
            </a:r>
            <a:r>
              <a:rPr lang="he-IL" b="1" dirty="0"/>
              <a:t> ואבא פחדו שתצא עבריין</a:t>
            </a:r>
            <a:r>
              <a:rPr lang="he-IL" dirty="0"/>
              <a:t/>
            </a:r>
            <a:br>
              <a:rPr lang="he-IL" dirty="0"/>
            </a:br>
            <a:r>
              <a:rPr lang="he-IL" dirty="0"/>
              <a:t>פאני היל מיד ליד </a:t>
            </a:r>
            <a:r>
              <a:rPr lang="he-IL" dirty="0" err="1"/>
              <a:t>ליד</a:t>
            </a:r>
            <a:r>
              <a:rPr lang="he-IL" dirty="0"/>
              <a:t>.. גשם של גוגואים</a:t>
            </a:r>
            <a:br>
              <a:rPr lang="he-IL" dirty="0"/>
            </a:br>
            <a:r>
              <a:rPr lang="he-IL" dirty="0"/>
              <a:t>בור יהודי ובור ערבי</a:t>
            </a:r>
            <a:br>
              <a:rPr lang="he-IL" dirty="0"/>
            </a:br>
            <a:r>
              <a:rPr lang="he-IL" b="1" dirty="0"/>
              <a:t>ורחוק רחוק בצפון</a:t>
            </a:r>
            <a:br>
              <a:rPr lang="he-IL" b="1" dirty="0"/>
            </a:br>
            <a:r>
              <a:rPr lang="he-IL" b="1" dirty="0"/>
              <a:t>הדבר </a:t>
            </a:r>
            <a:r>
              <a:rPr lang="he-IL" b="1" dirty="0" err="1"/>
              <a:t>האמיתי</a:t>
            </a:r>
            <a:r>
              <a:rPr lang="he-IL" b="1" dirty="0"/>
              <a:t/>
            </a:r>
            <a:br>
              <a:rPr lang="he-IL" b="1" dirty="0"/>
            </a:br>
            <a:r>
              <a:rPr lang="he-IL" b="1" dirty="0"/>
              <a:t>בעיר הגדולה בשישי שבת</a:t>
            </a:r>
            <a:br>
              <a:rPr lang="he-IL" b="1" dirty="0"/>
            </a:br>
            <a:r>
              <a:rPr lang="he-IL" b="1" dirty="0"/>
              <a:t>מחפשים </a:t>
            </a:r>
            <a:r>
              <a:rPr lang="he-IL" b="1" dirty="0" smtClean="0"/>
              <a:t>עניינים</a:t>
            </a:r>
          </a:p>
        </p:txBody>
      </p:sp>
    </p:spTree>
    <p:extLst>
      <p:ext uri="{BB962C8B-B14F-4D97-AF65-F5344CB8AC3E}">
        <p14:creationId xmlns:p14="http://schemas.microsoft.com/office/powerpoint/2010/main" val="3028499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u="sng" dirty="0" smtClean="0"/>
              <a:t>חווה אלברשטיין – בת ים</a:t>
            </a:r>
            <a:endParaRPr lang="he-IL" b="1" u="sng" dirty="0"/>
          </a:p>
        </p:txBody>
      </p:sp>
      <p:sp>
        <p:nvSpPr>
          <p:cNvPr id="3" name="מציין מיקום תוכן 2"/>
          <p:cNvSpPr>
            <a:spLocks noGrp="1"/>
          </p:cNvSpPr>
          <p:nvPr>
            <p:ph idx="1"/>
          </p:nvPr>
        </p:nvSpPr>
        <p:spPr>
          <a:xfrm>
            <a:off x="8220634" y="1825625"/>
            <a:ext cx="3133165" cy="4351338"/>
          </a:xfrm>
        </p:spPr>
        <p:txBody>
          <a:bodyPr>
            <a:noAutofit/>
          </a:bodyPr>
          <a:lstStyle/>
          <a:p>
            <a:r>
              <a:rPr lang="he-IL" sz="1600" dirty="0"/>
              <a:t>בבת ים בחולון, בראשון לציון</a:t>
            </a:r>
            <a:r>
              <a:rPr lang="he-IL" sz="1600" dirty="0" smtClean="0"/>
              <a:t>,                                                   </a:t>
            </a:r>
            <a:r>
              <a:rPr lang="he-IL" sz="1600" dirty="0"/>
              <a:t/>
            </a:r>
            <a:br>
              <a:rPr lang="he-IL" sz="1600" dirty="0"/>
            </a:br>
            <a:r>
              <a:rPr lang="he-IL" sz="1600" dirty="0"/>
              <a:t>באשדוד, בקריות,</a:t>
            </a:r>
            <a:br>
              <a:rPr lang="he-IL" sz="1600" dirty="0"/>
            </a:br>
            <a:r>
              <a:rPr lang="he-IL" sz="1600" dirty="0"/>
              <a:t>צומחות</a:t>
            </a:r>
            <a:br>
              <a:rPr lang="he-IL" sz="1600" dirty="0"/>
            </a:br>
            <a:r>
              <a:rPr lang="he-IL" sz="1600" dirty="0"/>
              <a:t>אהבות אחרות.</a:t>
            </a:r>
            <a:br>
              <a:rPr lang="he-IL" sz="1600" dirty="0"/>
            </a:br>
            <a:r>
              <a:rPr lang="he-IL" sz="1600" dirty="0"/>
              <a:t/>
            </a:r>
            <a:br>
              <a:rPr lang="he-IL" sz="1600" dirty="0"/>
            </a:br>
            <a:r>
              <a:rPr lang="he-IL" sz="1600" dirty="0"/>
              <a:t>בבת ים, בחולון, בראשון לציון,</a:t>
            </a:r>
            <a:br>
              <a:rPr lang="he-IL" sz="1600" dirty="0"/>
            </a:br>
            <a:r>
              <a:rPr lang="he-IL" sz="1600" dirty="0"/>
              <a:t>באשדוד, בקריות,</a:t>
            </a:r>
            <a:br>
              <a:rPr lang="he-IL" sz="1600" dirty="0"/>
            </a:br>
            <a:r>
              <a:rPr lang="he-IL" sz="1600" dirty="0"/>
              <a:t>נלחמים,</a:t>
            </a:r>
            <a:br>
              <a:rPr lang="he-IL" sz="1600" dirty="0"/>
            </a:br>
            <a:r>
              <a:rPr lang="he-IL" sz="1600" dirty="0"/>
              <a:t>מלחמות אחרות.</a:t>
            </a:r>
            <a:br>
              <a:rPr lang="he-IL" sz="1600" dirty="0"/>
            </a:br>
            <a:r>
              <a:rPr lang="he-IL" sz="1600" dirty="0"/>
              <a:t/>
            </a:r>
            <a:br>
              <a:rPr lang="he-IL" sz="1600" dirty="0"/>
            </a:br>
            <a:r>
              <a:rPr lang="he-IL" sz="1600" b="1" dirty="0"/>
              <a:t>כאן הגבול הוא קרוב מאוד</a:t>
            </a:r>
            <a:br>
              <a:rPr lang="he-IL" sz="1600" b="1" dirty="0"/>
            </a:br>
            <a:r>
              <a:rPr lang="he-IL" sz="1600" b="1" dirty="0"/>
              <a:t>הוא בתוך כל חדרי מדרגות</a:t>
            </a:r>
            <a:br>
              <a:rPr lang="he-IL" sz="1600" b="1" dirty="0"/>
            </a:br>
            <a:r>
              <a:rPr lang="he-IL" sz="1600" b="1" dirty="0"/>
              <a:t>נלחמים בצפיפות, במחנק</a:t>
            </a:r>
            <a:br>
              <a:rPr lang="he-IL" sz="1600" b="1" dirty="0"/>
            </a:br>
            <a:r>
              <a:rPr lang="he-IL" sz="1600" b="1" dirty="0"/>
              <a:t>ברחובות המכוסים באבק</a:t>
            </a:r>
            <a:br>
              <a:rPr lang="he-IL" sz="1600" b="1" dirty="0"/>
            </a:br>
            <a:r>
              <a:rPr lang="he-IL" sz="1600" b="1" dirty="0" err="1"/>
              <a:t>באבק</a:t>
            </a:r>
            <a:r>
              <a:rPr lang="he-IL" sz="1600" b="1" dirty="0"/>
              <a:t> שנספג בכרים,</a:t>
            </a:r>
            <a:br>
              <a:rPr lang="he-IL" sz="1600" b="1" dirty="0"/>
            </a:br>
            <a:r>
              <a:rPr lang="he-IL" sz="1600" b="1" dirty="0"/>
              <a:t>באבק שנספג בשמיכות</a:t>
            </a:r>
            <a:br>
              <a:rPr lang="he-IL" sz="1600" b="1" dirty="0"/>
            </a:br>
            <a:r>
              <a:rPr lang="he-IL" sz="1600" b="1" dirty="0"/>
              <a:t>באבק שחודר גם אל החלומות.</a:t>
            </a:r>
            <a:br>
              <a:rPr lang="he-IL" sz="1600" b="1" dirty="0"/>
            </a:br>
            <a:r>
              <a:rPr lang="he-IL" sz="1600" b="1" dirty="0"/>
              <a:t/>
            </a:r>
            <a:br>
              <a:rPr lang="he-IL" sz="1600" b="1" dirty="0"/>
            </a:br>
            <a:r>
              <a:rPr lang="he-IL" sz="1600" dirty="0"/>
              <a:t>בבת ים בחולון בראשון לציון,</a:t>
            </a:r>
            <a:br>
              <a:rPr lang="he-IL" sz="1600" dirty="0"/>
            </a:br>
            <a:r>
              <a:rPr lang="he-IL" sz="1600" dirty="0"/>
              <a:t>באשדוד, </a:t>
            </a:r>
            <a:r>
              <a:rPr lang="he-IL" sz="1600" dirty="0" smtClean="0"/>
              <a:t>בקריות</a:t>
            </a:r>
            <a:r>
              <a:rPr lang="he-IL" sz="1600" dirty="0"/>
              <a:t/>
            </a:r>
            <a:br>
              <a:rPr lang="he-IL" sz="1600" dirty="0"/>
            </a:br>
            <a:r>
              <a:rPr lang="he-IL" sz="1600" dirty="0"/>
              <a:t>צומחות</a:t>
            </a:r>
            <a:br>
              <a:rPr lang="he-IL" sz="1600" dirty="0"/>
            </a:br>
            <a:r>
              <a:rPr lang="he-IL" sz="1600" dirty="0"/>
              <a:t>אהבות אחרות.</a:t>
            </a:r>
            <a:br>
              <a:rPr lang="he-IL" sz="1600" dirty="0"/>
            </a:br>
            <a:r>
              <a:rPr lang="he-IL" sz="1600" dirty="0"/>
              <a:t/>
            </a:r>
            <a:br>
              <a:rPr lang="he-IL" sz="1600" dirty="0"/>
            </a:br>
            <a:r>
              <a:rPr lang="he-IL" sz="1600" dirty="0"/>
              <a:t/>
            </a:r>
            <a:br>
              <a:rPr lang="he-IL" sz="1600" dirty="0"/>
            </a:br>
            <a:endParaRPr lang="he-IL" sz="1600" dirty="0"/>
          </a:p>
        </p:txBody>
      </p:sp>
      <p:sp>
        <p:nvSpPr>
          <p:cNvPr id="4" name="מלבן 3"/>
          <p:cNvSpPr/>
          <p:nvPr/>
        </p:nvSpPr>
        <p:spPr>
          <a:xfrm>
            <a:off x="5307106" y="1779687"/>
            <a:ext cx="2904564" cy="5078313"/>
          </a:xfrm>
          <a:prstGeom prst="rect">
            <a:avLst/>
          </a:prstGeom>
        </p:spPr>
        <p:txBody>
          <a:bodyPr wrap="square">
            <a:spAutoFit/>
          </a:bodyPr>
          <a:lstStyle/>
          <a:p>
            <a:r>
              <a:rPr lang="he-IL" b="1" dirty="0"/>
              <a:t>כאן צומחים ילדים בלי </a:t>
            </a:r>
            <a:r>
              <a:rPr lang="he-IL" b="1" dirty="0" smtClean="0"/>
              <a:t>שדות,</a:t>
            </a:r>
            <a:r>
              <a:rPr lang="he-IL" b="1" dirty="0"/>
              <a:t/>
            </a:r>
            <a:br>
              <a:rPr lang="he-IL" b="1" dirty="0"/>
            </a:br>
            <a:r>
              <a:rPr lang="he-IL" b="1" dirty="0"/>
              <a:t>בלי פרחים ובלי אשליות.</a:t>
            </a:r>
            <a:br>
              <a:rPr lang="he-IL" b="1" dirty="0"/>
            </a:br>
            <a:r>
              <a:rPr lang="he-IL" b="1" dirty="0"/>
              <a:t>כאן צומחים ילדים ציפורים</a:t>
            </a:r>
            <a:br>
              <a:rPr lang="he-IL" b="1" dirty="0"/>
            </a:br>
            <a:r>
              <a:rPr lang="he-IL" b="1" dirty="0"/>
              <a:t>עפים בתוך מעליות,</a:t>
            </a:r>
            <a:br>
              <a:rPr lang="he-IL" b="1" dirty="0"/>
            </a:br>
            <a:r>
              <a:rPr lang="he-IL" b="1" dirty="0"/>
              <a:t>מחקים משחקי טלוויזיה</a:t>
            </a:r>
            <a:br>
              <a:rPr lang="he-IL" b="1" dirty="0"/>
            </a:br>
            <a:r>
              <a:rPr lang="he-IL" b="1" dirty="0"/>
              <a:t>מחקים משחקי כנופיות</a:t>
            </a:r>
            <a:br>
              <a:rPr lang="he-IL" b="1" dirty="0"/>
            </a:br>
            <a:r>
              <a:rPr lang="he-IL" b="1" dirty="0"/>
              <a:t>מחכים שהזמן יעשה את שלו.</a:t>
            </a:r>
            <a:r>
              <a:rPr lang="he-IL" dirty="0"/>
              <a:t/>
            </a:r>
            <a:br>
              <a:rPr lang="he-IL" dirty="0"/>
            </a:br>
            <a:r>
              <a:rPr lang="he-IL" dirty="0"/>
              <a:t/>
            </a:r>
            <a:br>
              <a:rPr lang="he-IL" dirty="0"/>
            </a:br>
            <a:r>
              <a:rPr lang="he-IL" dirty="0"/>
              <a:t>בבת ים, בחולון, בראשון לציון,</a:t>
            </a:r>
            <a:br>
              <a:rPr lang="he-IL" dirty="0"/>
            </a:br>
            <a:r>
              <a:rPr lang="he-IL" dirty="0"/>
              <a:t>בקריות, שם קשה לאהוב.</a:t>
            </a:r>
            <a:br>
              <a:rPr lang="he-IL" dirty="0"/>
            </a:br>
            <a:r>
              <a:rPr lang="he-IL" dirty="0"/>
              <a:t>ובכל זאת אוהבים.</a:t>
            </a:r>
            <a:br>
              <a:rPr lang="he-IL" dirty="0"/>
            </a:br>
            <a:r>
              <a:rPr lang="he-IL" dirty="0"/>
              <a:t/>
            </a:r>
            <a:br>
              <a:rPr lang="he-IL" dirty="0"/>
            </a:br>
            <a:r>
              <a:rPr lang="he-IL" dirty="0"/>
              <a:t>בין קולות השכנים,</a:t>
            </a:r>
            <a:br>
              <a:rPr lang="he-IL" dirty="0"/>
            </a:br>
            <a:r>
              <a:rPr lang="he-IL" dirty="0"/>
              <a:t>בין שטיחים דפוקים,</a:t>
            </a:r>
            <a:br>
              <a:rPr lang="he-IL" dirty="0"/>
            </a:br>
            <a:r>
              <a:rPr lang="he-IL" dirty="0"/>
              <a:t>בין קסטות ורדיו פרועים</a:t>
            </a:r>
            <a:br>
              <a:rPr lang="he-IL" dirty="0"/>
            </a:br>
            <a:r>
              <a:rPr lang="he-IL" dirty="0"/>
              <a:t>ובכל זאת אוהבים.</a:t>
            </a:r>
            <a:br>
              <a:rPr lang="he-IL" dirty="0"/>
            </a:br>
            <a:r>
              <a:rPr lang="he-IL" dirty="0"/>
              <a:t/>
            </a:r>
            <a:br>
              <a:rPr lang="he-IL" dirty="0"/>
            </a:br>
            <a:endParaRPr lang="he-IL" dirty="0"/>
          </a:p>
        </p:txBody>
      </p:sp>
      <p:sp>
        <p:nvSpPr>
          <p:cNvPr id="5" name="מלבן 4"/>
          <p:cNvSpPr/>
          <p:nvPr/>
        </p:nvSpPr>
        <p:spPr>
          <a:xfrm>
            <a:off x="-1021976" y="1825625"/>
            <a:ext cx="6096000" cy="923330"/>
          </a:xfrm>
          <a:prstGeom prst="rect">
            <a:avLst/>
          </a:prstGeom>
        </p:spPr>
        <p:txBody>
          <a:bodyPr>
            <a:spAutoFit/>
          </a:bodyPr>
          <a:lstStyle/>
          <a:p>
            <a:r>
              <a:rPr lang="he-IL" b="1" dirty="0"/>
              <a:t>בלילות שוכבים בעיניים פקוחות</a:t>
            </a:r>
            <a:br>
              <a:rPr lang="he-IL" b="1" dirty="0"/>
            </a:br>
            <a:r>
              <a:rPr lang="he-IL" b="1" dirty="0"/>
              <a:t>כבר אין כוח לחלום.</a:t>
            </a:r>
            <a:br>
              <a:rPr lang="he-IL" b="1" dirty="0"/>
            </a:br>
            <a:r>
              <a:rPr lang="he-IL" b="1" dirty="0"/>
              <a:t>חלומות הם שעות נוספות.</a:t>
            </a:r>
          </a:p>
        </p:txBody>
      </p:sp>
    </p:spTree>
    <p:extLst>
      <p:ext uri="{BB962C8B-B14F-4D97-AF65-F5344CB8AC3E}">
        <p14:creationId xmlns:p14="http://schemas.microsoft.com/office/powerpoint/2010/main" val="4007518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u="sng" dirty="0" smtClean="0"/>
              <a:t>אלון אולארצ'יק – בת ים</a:t>
            </a:r>
            <a:endParaRPr lang="he-IL" b="1" u="sng" dirty="0"/>
          </a:p>
        </p:txBody>
      </p:sp>
      <p:sp>
        <p:nvSpPr>
          <p:cNvPr id="3" name="מציין מיקום תוכן 2"/>
          <p:cNvSpPr>
            <a:spLocks noGrp="1"/>
          </p:cNvSpPr>
          <p:nvPr>
            <p:ph idx="1"/>
          </p:nvPr>
        </p:nvSpPr>
        <p:spPr/>
        <p:txBody>
          <a:bodyPr>
            <a:normAutofit/>
          </a:bodyPr>
          <a:lstStyle/>
          <a:p>
            <a:r>
              <a:rPr lang="he-IL" dirty="0"/>
              <a:t>העיר שנושקת לחולון העיר שלי </a:t>
            </a:r>
            <a:r>
              <a:rPr lang="he-IL" dirty="0" smtClean="0"/>
              <a:t>ושלךְ/ </a:t>
            </a:r>
            <a:r>
              <a:rPr lang="he-IL" dirty="0"/>
              <a:t>יש מצבה וליד זה הם </a:t>
            </a:r>
            <a:r>
              <a:rPr lang="he-IL" dirty="0" smtClean="0"/>
              <a:t>שמו/ </a:t>
            </a:r>
            <a:r>
              <a:rPr lang="he-IL" dirty="0"/>
              <a:t>ליד זה הם שמו </a:t>
            </a:r>
            <a:r>
              <a:rPr lang="he-IL" dirty="0" smtClean="0"/>
              <a:t>תותח/ </a:t>
            </a:r>
            <a:r>
              <a:rPr lang="he-IL" dirty="0"/>
              <a:t>ילדוּת עם חול בנעליים בגרות עם בוץ </a:t>
            </a:r>
            <a:r>
              <a:rPr lang="he-IL" dirty="0" smtClean="0"/>
              <a:t>במיטה/ </a:t>
            </a:r>
            <a:r>
              <a:rPr lang="he-IL" dirty="0"/>
              <a:t>כששרגא ויורם הלכו לקורס טייס אנחנו נשארנו </a:t>
            </a:r>
            <a:r>
              <a:rPr lang="he-IL" dirty="0" smtClean="0"/>
              <a:t>כיתה/ </a:t>
            </a:r>
            <a:r>
              <a:rPr lang="he-IL" b="1" dirty="0" smtClean="0"/>
              <a:t>דוקטור</a:t>
            </a:r>
            <a:r>
              <a:rPr lang="he-IL" b="1" dirty="0"/>
              <a:t>, דוקטור סליחה שאני מעיר </a:t>
            </a:r>
            <a:r>
              <a:rPr lang="he-IL" b="1" dirty="0" smtClean="0"/>
              <a:t>אותךָ, </a:t>
            </a:r>
            <a:r>
              <a:rPr lang="he-IL" b="1" dirty="0"/>
              <a:t>כמה זמן ברציפות מותר לגור בבת-ים</a:t>
            </a:r>
            <a:r>
              <a:rPr lang="he-IL" b="1" dirty="0" smtClean="0"/>
              <a:t>?/ </a:t>
            </a:r>
            <a:r>
              <a:rPr lang="he-IL" dirty="0"/>
              <a:t>הדגים שממול סלע </a:t>
            </a:r>
            <a:r>
              <a:rPr lang="he-IL" dirty="0" smtClean="0"/>
              <a:t>אדם/ </a:t>
            </a:r>
            <a:r>
              <a:rPr lang="he-IL" dirty="0"/>
              <a:t>כשבאנו לים בשבת אמרו </a:t>
            </a:r>
            <a:r>
              <a:rPr lang="he-IL" b="1" dirty="0"/>
              <a:t>גם אנחנו </a:t>
            </a:r>
            <a:r>
              <a:rPr lang="he-IL" b="1" dirty="0" smtClean="0"/>
              <a:t>בת-ימים/ </a:t>
            </a:r>
            <a:r>
              <a:rPr lang="he-IL" b="1" dirty="0"/>
              <a:t>אמרו והשפילו </a:t>
            </a:r>
            <a:r>
              <a:rPr lang="he-IL" b="1" dirty="0" smtClean="0"/>
              <a:t>מבט/ </a:t>
            </a:r>
            <a:r>
              <a:rPr lang="he-IL" dirty="0"/>
              <a:t>זוגות </a:t>
            </a:r>
            <a:r>
              <a:rPr lang="he-IL" dirty="0" err="1"/>
              <a:t>זוגות</a:t>
            </a:r>
            <a:r>
              <a:rPr lang="he-IL" dirty="0"/>
              <a:t> של סובארו עושים </a:t>
            </a:r>
            <a:r>
              <a:rPr lang="he-IL" dirty="0" smtClean="0"/>
              <a:t>בעיגול מעגל/ </a:t>
            </a:r>
            <a:r>
              <a:rPr lang="he-IL" b="1" dirty="0"/>
              <a:t>וילד אומר למנהל בית הספר "רוצה אבל לא מסוגל</a:t>
            </a:r>
            <a:r>
              <a:rPr lang="he-IL" b="1" dirty="0" smtClean="0"/>
              <a:t>"/</a:t>
            </a:r>
            <a:r>
              <a:rPr lang="he-IL" dirty="0" smtClean="0"/>
              <a:t> </a:t>
            </a:r>
            <a:r>
              <a:rPr lang="he-IL" dirty="0"/>
              <a:t>דוקטור, דוקטור ... </a:t>
            </a:r>
            <a:r>
              <a:rPr lang="he-IL" dirty="0" smtClean="0"/>
              <a:t>/ בערב </a:t>
            </a:r>
            <a:r>
              <a:rPr lang="he-IL" dirty="0"/>
              <a:t>עם במבה ובירה פוגשים חברים </a:t>
            </a:r>
            <a:r>
              <a:rPr lang="he-IL" dirty="0" smtClean="0"/>
              <a:t>במבט/ </a:t>
            </a:r>
            <a:r>
              <a:rPr lang="he-IL" b="1" dirty="0"/>
              <a:t>ולא לחינם יש קו שנוסע מבת-ים לבית </a:t>
            </a:r>
            <a:r>
              <a:rPr lang="he-IL" b="1" dirty="0" smtClean="0"/>
              <a:t>המשפט/ </a:t>
            </a:r>
            <a:r>
              <a:rPr lang="he-IL" dirty="0" smtClean="0"/>
              <a:t>דוקטור</a:t>
            </a:r>
            <a:r>
              <a:rPr lang="he-IL" dirty="0"/>
              <a:t>, דוקטור סליחה שאני מעיר אותךָ, תגיד, כמה זמן ברציפות מותר לגור בבת-ים? </a:t>
            </a:r>
          </a:p>
        </p:txBody>
      </p:sp>
    </p:spTree>
    <p:extLst>
      <p:ext uri="{BB962C8B-B14F-4D97-AF65-F5344CB8AC3E}">
        <p14:creationId xmlns:p14="http://schemas.microsoft.com/office/powerpoint/2010/main" val="291213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תיבת טקסט 5">
            <a:extLst>
              <a:ext uri="{FF2B5EF4-FFF2-40B4-BE49-F238E27FC236}">
                <a16:creationId xmlns:a16="http://schemas.microsoft.com/office/drawing/2014/main" id="{45C9D01F-ED80-4E46-A058-730533130B50}"/>
              </a:ext>
            </a:extLst>
          </p:cNvPr>
          <p:cNvSpPr txBox="1"/>
          <p:nvPr/>
        </p:nvSpPr>
        <p:spPr>
          <a:xfrm>
            <a:off x="9336505" y="358935"/>
            <a:ext cx="2057400" cy="523220"/>
          </a:xfrm>
          <a:prstGeom prst="rect">
            <a:avLst/>
          </a:prstGeom>
          <a:solidFill>
            <a:srgbClr val="FFFF00"/>
          </a:solidFill>
        </p:spPr>
        <p:txBody>
          <a:bodyPr wrap="square" rtlCol="1">
            <a:spAutoFit/>
          </a:bodyPr>
          <a:lstStyle/>
          <a:p>
            <a:r>
              <a:rPr lang="he-IL" sz="2800" dirty="0">
                <a:latin typeface="Tahoma" panose="020B0604030504040204" pitchFamily="34" charset="0"/>
                <a:ea typeface="Tahoma" panose="020B0604030504040204" pitchFamily="34" charset="0"/>
                <a:cs typeface="Tahoma" panose="020B0604030504040204" pitchFamily="34" charset="0"/>
              </a:rPr>
              <a:t>רקע כללי</a:t>
            </a:r>
          </a:p>
        </p:txBody>
      </p:sp>
      <p:sp>
        <p:nvSpPr>
          <p:cNvPr id="7" name="תיבת טקסט 6">
            <a:extLst>
              <a:ext uri="{FF2B5EF4-FFF2-40B4-BE49-F238E27FC236}">
                <a16:creationId xmlns:a16="http://schemas.microsoft.com/office/drawing/2014/main" id="{7ABBFB2F-28DB-4E39-82A8-688B5ECFA3FC}"/>
              </a:ext>
            </a:extLst>
          </p:cNvPr>
          <p:cNvSpPr txBox="1"/>
          <p:nvPr/>
        </p:nvSpPr>
        <p:spPr>
          <a:xfrm>
            <a:off x="568380" y="882155"/>
            <a:ext cx="11067808" cy="5262979"/>
          </a:xfrm>
          <a:prstGeom prst="rect">
            <a:avLst/>
          </a:prstGeom>
          <a:noFill/>
        </p:spPr>
        <p:txBody>
          <a:bodyPr wrap="square" rtlCol="1">
            <a:spAutoFit/>
          </a:bodyPr>
          <a:lstStyle/>
          <a:p>
            <a:pPr marL="285750" indent="-285750">
              <a:buFont typeface="Wingdings" panose="05000000000000000000" pitchFamily="2" charset="2"/>
              <a:buChar char="Ø"/>
            </a:pPr>
            <a:r>
              <a:rPr lang="he-IL" sz="2800" dirty="0">
                <a:latin typeface="Tahoma" panose="020B0604030504040204" pitchFamily="34" charset="0"/>
                <a:ea typeface="Tahoma" panose="020B0604030504040204" pitchFamily="34" charset="0"/>
                <a:cs typeface="Tahoma" panose="020B0604030504040204" pitchFamily="34" charset="0"/>
              </a:rPr>
              <a:t>בית הנוער הוקם </a:t>
            </a:r>
            <a:r>
              <a:rPr lang="he-IL" sz="2800" dirty="0" smtClean="0">
                <a:latin typeface="Tahoma" panose="020B0604030504040204" pitchFamily="34" charset="0"/>
                <a:ea typeface="Tahoma" panose="020B0604030504040204" pitchFamily="34" charset="0"/>
                <a:cs typeface="Tahoma" panose="020B0604030504040204" pitchFamily="34" charset="0"/>
              </a:rPr>
              <a:t>במיקומו הנוכחי בשנת 2005</a:t>
            </a:r>
            <a:endParaRPr lang="he-IL" sz="2800" dirty="0">
              <a:latin typeface="Tahoma" panose="020B0604030504040204" pitchFamily="34" charset="0"/>
              <a:ea typeface="Tahoma" panose="020B0604030504040204" pitchFamily="34" charset="0"/>
              <a:cs typeface="Tahoma" panose="020B0604030504040204" pitchFamily="34" charset="0"/>
            </a:endParaRPr>
          </a:p>
          <a:p>
            <a:endParaRPr lang="he-IL" sz="28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he-IL" sz="2800" dirty="0">
                <a:latin typeface="Tahoma" panose="020B0604030504040204" pitchFamily="34" charset="0"/>
                <a:ea typeface="Tahoma" panose="020B0604030504040204" pitchFamily="34" charset="0"/>
                <a:cs typeface="Tahoma" panose="020B0604030504040204" pitchFamily="34" charset="0"/>
              </a:rPr>
              <a:t>בבית הנוער פועלות </a:t>
            </a:r>
            <a:r>
              <a:rPr lang="he-IL" sz="2800" dirty="0" smtClean="0">
                <a:latin typeface="Tahoma" panose="020B0604030504040204" pitchFamily="34" charset="0"/>
                <a:ea typeface="Tahoma" panose="020B0604030504040204" pitchFamily="34" charset="0"/>
                <a:cs typeface="Tahoma" panose="020B0604030504040204" pitchFamily="34" charset="0"/>
              </a:rPr>
              <a:t>שלוש </a:t>
            </a:r>
            <a:r>
              <a:rPr lang="he-IL" sz="2800" dirty="0">
                <a:latin typeface="Tahoma" panose="020B0604030504040204" pitchFamily="34" charset="0"/>
                <a:ea typeface="Tahoma" panose="020B0604030504040204" pitchFamily="34" charset="0"/>
                <a:cs typeface="Tahoma" panose="020B0604030504040204" pitchFamily="34" charset="0"/>
              </a:rPr>
              <a:t>קבוצות המחולקות לפי שכבות גיל </a:t>
            </a:r>
            <a:r>
              <a:rPr lang="he-IL" sz="2800" dirty="0" smtClean="0">
                <a:latin typeface="Tahoma" panose="020B0604030504040204" pitchFamily="34" charset="0"/>
                <a:ea typeface="Tahoma" panose="020B0604030504040204" pitchFamily="34" charset="0"/>
                <a:cs typeface="Tahoma" panose="020B0604030504040204" pitchFamily="34" charset="0"/>
              </a:rPr>
              <a:t>ד'-</a:t>
            </a:r>
            <a:r>
              <a:rPr lang="he-IL" sz="2800" dirty="0" err="1" smtClean="0">
                <a:latin typeface="Tahoma" panose="020B0604030504040204" pitchFamily="34" charset="0"/>
                <a:ea typeface="Tahoma" panose="020B0604030504040204" pitchFamily="34" charset="0"/>
                <a:cs typeface="Tahoma" panose="020B0604030504040204" pitchFamily="34" charset="0"/>
              </a:rPr>
              <a:t>יב</a:t>
            </a:r>
            <a:r>
              <a:rPr lang="he-IL" sz="2800" dirty="0" smtClean="0">
                <a:latin typeface="Tahoma" panose="020B0604030504040204" pitchFamily="34" charset="0"/>
                <a:ea typeface="Tahoma" panose="020B0604030504040204" pitchFamily="34" charset="0"/>
                <a:cs typeface="Tahoma" panose="020B0604030504040204" pitchFamily="34" charset="0"/>
              </a:rPr>
              <a:t>' שבתוכן גם חלוקה פנימית.</a:t>
            </a:r>
            <a:endParaRPr lang="he-IL" sz="2800" dirty="0">
              <a:latin typeface="Tahoma" panose="020B0604030504040204" pitchFamily="34" charset="0"/>
              <a:ea typeface="Tahoma" panose="020B0604030504040204" pitchFamily="34" charset="0"/>
              <a:cs typeface="Tahoma" panose="020B0604030504040204" pitchFamily="34" charset="0"/>
            </a:endParaRPr>
          </a:p>
          <a:p>
            <a:endParaRPr lang="he-IL" sz="28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he-IL" sz="2800" dirty="0">
                <a:latin typeface="Tahoma" panose="020B0604030504040204" pitchFamily="34" charset="0"/>
                <a:ea typeface="Tahoma" panose="020B0604030504040204" pitchFamily="34" charset="0"/>
                <a:cs typeface="Tahoma" panose="020B0604030504040204" pitchFamily="34" charset="0"/>
              </a:rPr>
              <a:t>הגוף המפעיל היא </a:t>
            </a:r>
            <a:r>
              <a:rPr lang="he-IL" sz="2800" dirty="0" smtClean="0">
                <a:latin typeface="Tahoma" panose="020B0604030504040204" pitchFamily="34" charset="0"/>
                <a:ea typeface="Tahoma" panose="020B0604030504040204" pitchFamily="34" charset="0"/>
                <a:cs typeface="Tahoma" panose="020B0604030504040204" pitchFamily="34" charset="0"/>
              </a:rPr>
              <a:t>"עמותת לשובע"</a:t>
            </a:r>
            <a:endParaRPr lang="he-IL" sz="2800" dirty="0">
              <a:latin typeface="Tahoma" panose="020B0604030504040204" pitchFamily="34" charset="0"/>
              <a:ea typeface="Tahoma" panose="020B0604030504040204" pitchFamily="34" charset="0"/>
              <a:cs typeface="Tahoma" panose="020B0604030504040204" pitchFamily="34" charset="0"/>
            </a:endParaRPr>
          </a:p>
          <a:p>
            <a:endParaRPr lang="he-IL" sz="28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he-IL" sz="2800" dirty="0">
                <a:latin typeface="Tahoma" panose="020B0604030504040204" pitchFamily="34" charset="0"/>
                <a:ea typeface="Tahoma" panose="020B0604030504040204" pitchFamily="34" charset="0"/>
                <a:cs typeface="Tahoma" panose="020B0604030504040204" pitchFamily="34" charset="0"/>
              </a:rPr>
              <a:t>המימון מגיע </a:t>
            </a:r>
            <a:r>
              <a:rPr lang="he-IL" sz="2800" dirty="0" smtClean="0">
                <a:latin typeface="Tahoma" panose="020B0604030504040204" pitchFamily="34" charset="0"/>
                <a:ea typeface="Tahoma" panose="020B0604030504040204" pitchFamily="34" charset="0"/>
                <a:cs typeface="Tahoma" panose="020B0604030504040204" pitchFamily="34" charset="0"/>
              </a:rPr>
              <a:t>מעמותת "ליטל דרים" שאימצה </a:t>
            </a:r>
            <a:r>
              <a:rPr lang="he-IL" sz="2800" dirty="0">
                <a:latin typeface="Tahoma" panose="020B0604030504040204" pitchFamily="34" charset="0"/>
                <a:ea typeface="Tahoma" panose="020B0604030504040204" pitchFamily="34" charset="0"/>
                <a:cs typeface="Tahoma" panose="020B0604030504040204" pitchFamily="34" charset="0"/>
              </a:rPr>
              <a:t>את בית </a:t>
            </a:r>
            <a:r>
              <a:rPr lang="he-IL" sz="2800" dirty="0" smtClean="0">
                <a:latin typeface="Tahoma" panose="020B0604030504040204" pitchFamily="34" charset="0"/>
                <a:ea typeface="Tahoma" panose="020B0604030504040204" pitchFamily="34" charset="0"/>
                <a:cs typeface="Tahoma" panose="020B0604030504040204" pitchFamily="34" charset="0"/>
              </a:rPr>
              <a:t>הנוער ומעמותת "לשובע" שמחזיקה ומתחזקת את בית הנוער באופן שוטף.</a:t>
            </a:r>
            <a:r>
              <a:rPr lang="he-IL" sz="2800" dirty="0">
                <a:latin typeface="Tahoma" panose="020B0604030504040204" pitchFamily="34" charset="0"/>
                <a:ea typeface="Tahoma" panose="020B0604030504040204" pitchFamily="34" charset="0"/>
                <a:cs typeface="Tahoma" panose="020B0604030504040204" pitchFamily="34" charset="0"/>
              </a:rPr>
              <a:t/>
            </a:r>
            <a:br>
              <a:rPr lang="he-IL" sz="2800" dirty="0">
                <a:latin typeface="Tahoma" panose="020B0604030504040204" pitchFamily="34" charset="0"/>
                <a:ea typeface="Tahoma" panose="020B0604030504040204" pitchFamily="34" charset="0"/>
                <a:cs typeface="Tahoma" panose="020B0604030504040204" pitchFamily="34" charset="0"/>
              </a:rPr>
            </a:br>
            <a:endParaRPr lang="he-IL" sz="28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he-IL" sz="2800" dirty="0">
                <a:latin typeface="Tahoma" panose="020B0604030504040204" pitchFamily="34" charset="0"/>
                <a:ea typeface="Tahoma" panose="020B0604030504040204" pitchFamily="34" charset="0"/>
                <a:cs typeface="Tahoma" panose="020B0604030504040204" pitchFamily="34" charset="0"/>
              </a:rPr>
              <a:t>בית הנוער פועל בימי א</a:t>
            </a:r>
            <a:r>
              <a:rPr lang="he-IL" sz="2800" dirty="0" smtClean="0">
                <a:latin typeface="Tahoma" panose="020B0604030504040204" pitchFamily="34" charset="0"/>
                <a:ea typeface="Tahoma" panose="020B0604030504040204" pitchFamily="34" charset="0"/>
                <a:cs typeface="Tahoma" panose="020B0604030504040204" pitchFamily="34" charset="0"/>
              </a:rPr>
              <a:t>' (יום רשות) -ה</a:t>
            </a:r>
            <a:r>
              <a:rPr lang="he-IL" sz="2800" dirty="0">
                <a:latin typeface="Tahoma" panose="020B0604030504040204" pitchFamily="34" charset="0"/>
                <a:ea typeface="Tahoma" panose="020B0604030504040204" pitchFamily="34" charset="0"/>
                <a:cs typeface="Tahoma" panose="020B0604030504040204" pitchFamily="34" charset="0"/>
              </a:rPr>
              <a:t>', כולל חגים וחופשות מבית הספר</a:t>
            </a:r>
          </a:p>
        </p:txBody>
      </p:sp>
      <p:sp>
        <p:nvSpPr>
          <p:cNvPr id="8" name="תיבת טקסט 7">
            <a:extLst>
              <a:ext uri="{FF2B5EF4-FFF2-40B4-BE49-F238E27FC236}">
                <a16:creationId xmlns:a16="http://schemas.microsoft.com/office/drawing/2014/main" id="{78E7090F-0395-48DC-876C-24C1619320DE}"/>
              </a:ext>
            </a:extLst>
          </p:cNvPr>
          <p:cNvSpPr txBox="1"/>
          <p:nvPr/>
        </p:nvSpPr>
        <p:spPr>
          <a:xfrm>
            <a:off x="1521995" y="5714247"/>
            <a:ext cx="9719746" cy="1200329"/>
          </a:xfrm>
          <a:prstGeom prst="rect">
            <a:avLst/>
          </a:prstGeom>
          <a:solidFill>
            <a:srgbClr val="FFFF00"/>
          </a:solidFill>
        </p:spPr>
        <p:txBody>
          <a:bodyPr wrap="square" rtlCol="1">
            <a:spAutoFit/>
          </a:bodyPr>
          <a:lstStyle/>
          <a:p>
            <a:r>
              <a:rPr lang="he-IL" sz="2400" dirty="0">
                <a:latin typeface="Tahoma" panose="020B0604030504040204" pitchFamily="34" charset="0"/>
                <a:ea typeface="Tahoma" panose="020B0604030504040204" pitchFamily="34" charset="0"/>
                <a:cs typeface="Tahoma" panose="020B0604030504040204" pitchFamily="34" charset="0"/>
              </a:rPr>
              <a:t>החזון שלנו:</a:t>
            </a:r>
          </a:p>
          <a:p>
            <a:r>
              <a:rPr lang="he-IL" sz="2400" dirty="0">
                <a:latin typeface="Tahoma" panose="020B0604030504040204" pitchFamily="34" charset="0"/>
                <a:ea typeface="Tahoma" panose="020B0604030504040204" pitchFamily="34" charset="0"/>
                <a:cs typeface="Tahoma" panose="020B0604030504040204" pitchFamily="34" charset="0"/>
              </a:rPr>
              <a:t>בבית </a:t>
            </a:r>
            <a:r>
              <a:rPr lang="he-IL" sz="2400" dirty="0" smtClean="0">
                <a:latin typeface="Tahoma" panose="020B0604030504040204" pitchFamily="34" charset="0"/>
                <a:ea typeface="Tahoma" panose="020B0604030504040204" pitchFamily="34" charset="0"/>
                <a:cs typeface="Tahoma" panose="020B0604030504040204" pitchFamily="34" charset="0"/>
              </a:rPr>
              <a:t>הנוער </a:t>
            </a:r>
            <a:r>
              <a:rPr lang="he-IL" sz="2400" dirty="0">
                <a:latin typeface="Tahoma" panose="020B0604030504040204" pitchFamily="34" charset="0"/>
                <a:ea typeface="Tahoma" panose="020B0604030504040204" pitchFamily="34" charset="0"/>
                <a:cs typeface="Tahoma" panose="020B0604030504040204" pitchFamily="34" charset="0"/>
              </a:rPr>
              <a:t>לכל אחד יש מקום. מקום להרגיש בבית, מקום לאהוב, מקום לצמוח, מקום לחלום, מקום להאמין ומקום להגשים.</a:t>
            </a:r>
          </a:p>
        </p:txBody>
      </p:sp>
    </p:spTree>
    <p:extLst>
      <p:ext uri="{BB962C8B-B14F-4D97-AF65-F5344CB8AC3E}">
        <p14:creationId xmlns:p14="http://schemas.microsoft.com/office/powerpoint/2010/main" val="324648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i="1" u="sng" dirty="0" smtClean="0"/>
              <a:t> מאפייני בית הנוער</a:t>
            </a:r>
            <a:endParaRPr lang="he-IL" b="1" i="1" u="sng" dirty="0"/>
          </a:p>
        </p:txBody>
      </p:sp>
      <p:sp>
        <p:nvSpPr>
          <p:cNvPr id="3" name="מציין מיקום תוכן 2"/>
          <p:cNvSpPr>
            <a:spLocks noGrp="1"/>
          </p:cNvSpPr>
          <p:nvPr>
            <p:ph idx="1"/>
          </p:nvPr>
        </p:nvSpPr>
        <p:spPr/>
        <p:txBody>
          <a:bodyPr>
            <a:normAutofit fontScale="92500" lnSpcReduction="20000"/>
          </a:bodyPr>
          <a:lstStyle/>
          <a:p>
            <a:r>
              <a:rPr lang="he-IL" dirty="0" smtClean="0"/>
              <a:t>ממוקם בשכונת רמת יוסף ומונה כ: 71 </a:t>
            </a:r>
            <a:r>
              <a:rPr lang="he-IL" dirty="0" err="1" smtClean="0"/>
              <a:t>חניכות.ים</a:t>
            </a:r>
            <a:r>
              <a:rPr lang="he-IL" dirty="0" smtClean="0"/>
              <a:t>.</a:t>
            </a:r>
          </a:p>
          <a:p>
            <a:r>
              <a:rPr lang="he-IL" dirty="0" smtClean="0"/>
              <a:t>כמעט 90% </a:t>
            </a:r>
            <a:r>
              <a:rPr lang="he-IL" dirty="0" err="1" smtClean="0"/>
              <a:t>מופני</a:t>
            </a:r>
            <a:r>
              <a:rPr lang="he-IL" dirty="0" smtClean="0"/>
              <a:t> רווחה/</a:t>
            </a:r>
            <a:r>
              <a:rPr lang="he-IL" dirty="0" err="1" smtClean="0"/>
              <a:t>רונ"ן</a:t>
            </a:r>
            <a:r>
              <a:rPr lang="he-IL" dirty="0" smtClean="0"/>
              <a:t> – מכל רחבי העיר ומכל בתי הספר.</a:t>
            </a:r>
          </a:p>
          <a:p>
            <a:r>
              <a:rPr lang="he-IL" dirty="0" smtClean="0"/>
              <a:t>גיוון האוכלוסייה בבית הנוער: </a:t>
            </a:r>
          </a:p>
          <a:p>
            <a:r>
              <a:rPr lang="he-IL" dirty="0" smtClean="0"/>
              <a:t>חניכים מ – 3 דתות וממוצאים שונים מאוד: עולי ברית המועצות לשעבר (רוסיה, אוקראינה, קווקז, גרוזיה, בוכרה וכו'), מהגרי עבודה (קונגו, גאנה, ניגריה, פיליפינים), פליטים (</a:t>
            </a:r>
            <a:r>
              <a:rPr lang="he-IL" dirty="0" err="1" smtClean="0"/>
              <a:t>דארפור</a:t>
            </a:r>
            <a:r>
              <a:rPr lang="he-IL" dirty="0" smtClean="0"/>
              <a:t>), יוצאי אתיופיה, </a:t>
            </a:r>
            <a:r>
              <a:rPr lang="he-IL" dirty="0"/>
              <a:t>צברים דור שני </a:t>
            </a:r>
            <a:r>
              <a:rPr lang="he-IL" dirty="0" smtClean="0"/>
              <a:t>לפחות מבת ים</a:t>
            </a:r>
            <a:r>
              <a:rPr lang="he-IL" dirty="0"/>
              <a:t> </a:t>
            </a:r>
            <a:r>
              <a:rPr lang="he-IL" dirty="0" smtClean="0"/>
              <a:t>שבחלקם דתיים (חלקם מרקע חרדי וחלקם מרקע דתי לאומי) וחלקם חילוניים.</a:t>
            </a:r>
          </a:p>
          <a:p>
            <a:r>
              <a:rPr lang="he-IL" dirty="0" smtClean="0"/>
              <a:t>מתנדבים רבים בשעות לתועלת הציבור.</a:t>
            </a:r>
          </a:p>
          <a:p>
            <a:r>
              <a:rPr lang="he-IL" dirty="0" smtClean="0"/>
              <a:t>אימוץ על ידי סוהרי אבו כביר – פעילויות משותפות להפחתת הרתיעה </a:t>
            </a:r>
            <a:r>
              <a:rPr lang="he-IL" dirty="0" err="1" smtClean="0"/>
              <a:t>מלובשי</a:t>
            </a:r>
            <a:r>
              <a:rPr lang="he-IL" dirty="0" smtClean="0"/>
              <a:t> מדים.</a:t>
            </a:r>
          </a:p>
          <a:p>
            <a:r>
              <a:rPr lang="he-IL" dirty="0" smtClean="0"/>
              <a:t>שיתופי פעולה עירוניים רבים והיכרות עמוקה.</a:t>
            </a:r>
          </a:p>
          <a:p>
            <a:pPr marL="0" indent="0">
              <a:buNone/>
            </a:pPr>
            <a:r>
              <a:rPr lang="he-IL" dirty="0"/>
              <a:t> </a:t>
            </a:r>
            <a:r>
              <a:rPr lang="he-IL" dirty="0" smtClean="0"/>
              <a:t>                             </a:t>
            </a:r>
            <a:endParaRPr lang="he-IL" dirty="0"/>
          </a:p>
        </p:txBody>
      </p:sp>
    </p:spTree>
    <p:extLst>
      <p:ext uri="{BB962C8B-B14F-4D97-AF65-F5344CB8AC3E}">
        <p14:creationId xmlns:p14="http://schemas.microsoft.com/office/powerpoint/2010/main" val="1838864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תיבת טקסט 6">
            <a:extLst>
              <a:ext uri="{FF2B5EF4-FFF2-40B4-BE49-F238E27FC236}">
                <a16:creationId xmlns:a16="http://schemas.microsoft.com/office/drawing/2014/main" id="{522E35F6-5671-47BA-A387-BFFB8C68336F}"/>
              </a:ext>
            </a:extLst>
          </p:cNvPr>
          <p:cNvSpPr txBox="1"/>
          <p:nvPr/>
        </p:nvSpPr>
        <p:spPr>
          <a:xfrm>
            <a:off x="7123814" y="134019"/>
            <a:ext cx="4869711" cy="861774"/>
          </a:xfrm>
          <a:prstGeom prst="rect">
            <a:avLst/>
          </a:prstGeom>
          <a:noFill/>
        </p:spPr>
        <p:txBody>
          <a:bodyPr wrap="square" rtlCol="1">
            <a:spAutoFit/>
          </a:bodyPr>
          <a:lstStyle/>
          <a:p>
            <a: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t>אוכלוסיית היעד</a:t>
            </a:r>
            <a:b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br>
            <a:endParaRPr lang="he-IL" dirty="0"/>
          </a:p>
        </p:txBody>
      </p:sp>
      <p:sp>
        <p:nvSpPr>
          <p:cNvPr id="11" name="תיבת טקסט 10">
            <a:extLst>
              <a:ext uri="{FF2B5EF4-FFF2-40B4-BE49-F238E27FC236}">
                <a16:creationId xmlns:a16="http://schemas.microsoft.com/office/drawing/2014/main" id="{B15A03EA-8CB8-4A96-83E8-AD93F538D809}"/>
              </a:ext>
            </a:extLst>
          </p:cNvPr>
          <p:cNvSpPr txBox="1"/>
          <p:nvPr/>
        </p:nvSpPr>
        <p:spPr>
          <a:xfrm>
            <a:off x="4338083" y="1465152"/>
            <a:ext cx="7655442" cy="1231106"/>
          </a:xfrm>
          <a:prstGeom prst="rect">
            <a:avLst/>
          </a:prstGeom>
          <a:noFill/>
        </p:spPr>
        <p:txBody>
          <a:bodyPr wrap="square" rtlCol="1">
            <a:spAutoFit/>
          </a:bodyPr>
          <a:lstStyle/>
          <a:p>
            <a:pPr marL="457200" indent="-457200">
              <a:buFont typeface="Wingdings" panose="05000000000000000000" pitchFamily="2" charset="2"/>
              <a:buChar char="ü"/>
            </a:pP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הפניות </a:t>
            </a: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על ידי עובדי הרווחה.</a:t>
            </a:r>
            <a:endParaRPr lang="he-IL"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ü"/>
            </a:pP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הפניות על ידי </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יועצות </a:t>
            </a: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ומורות מבתי הספר.</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
            </a:r>
            <a:b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br>
            <a:endParaRPr lang="he-IL" dirty="0"/>
          </a:p>
        </p:txBody>
      </p:sp>
      <p:sp>
        <p:nvSpPr>
          <p:cNvPr id="13" name="תיבת טקסט 12">
            <a:extLst>
              <a:ext uri="{FF2B5EF4-FFF2-40B4-BE49-F238E27FC236}">
                <a16:creationId xmlns:a16="http://schemas.microsoft.com/office/drawing/2014/main" id="{D5D64131-AD42-4119-BEB6-F303B39F79BF}"/>
              </a:ext>
            </a:extLst>
          </p:cNvPr>
          <p:cNvSpPr txBox="1"/>
          <p:nvPr/>
        </p:nvSpPr>
        <p:spPr>
          <a:xfrm>
            <a:off x="3317358" y="595064"/>
            <a:ext cx="8676167" cy="954107"/>
          </a:xfrm>
          <a:prstGeom prst="rect">
            <a:avLst/>
          </a:prstGeom>
          <a:noFill/>
        </p:spPr>
        <p:txBody>
          <a:bodyPr wrap="square" rtlCol="1">
            <a:spAutoFit/>
          </a:bodyPr>
          <a:lstStyle/>
          <a:p>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נערים ונערות בשכבות </a:t>
            </a: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ד'-</a:t>
            </a:r>
            <a:r>
              <a:rPr lang="he-IL" sz="2800" dirty="0" err="1">
                <a:solidFill>
                  <a:prstClr val="white"/>
                </a:solidFill>
                <a:latin typeface="Tahoma" panose="020B0604030504040204" pitchFamily="34" charset="0"/>
                <a:ea typeface="Tahoma" panose="020B0604030504040204" pitchFamily="34" charset="0"/>
                <a:cs typeface="Tahoma" panose="020B0604030504040204" pitchFamily="34" charset="0"/>
              </a:rPr>
              <a:t>יב</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 נקלטים לבית הנוער דרך:</a:t>
            </a:r>
            <a:endParaRPr lang="he-IL" dirty="0"/>
          </a:p>
        </p:txBody>
      </p:sp>
      <p:sp>
        <p:nvSpPr>
          <p:cNvPr id="14" name="תיבת טקסט 13">
            <a:extLst>
              <a:ext uri="{FF2B5EF4-FFF2-40B4-BE49-F238E27FC236}">
                <a16:creationId xmlns:a16="http://schemas.microsoft.com/office/drawing/2014/main" id="{5FA39528-DFBA-496C-9F2E-5464A13FF0AD}"/>
              </a:ext>
            </a:extLst>
          </p:cNvPr>
          <p:cNvSpPr txBox="1"/>
          <p:nvPr/>
        </p:nvSpPr>
        <p:spPr>
          <a:xfrm>
            <a:off x="7538484" y="2849527"/>
            <a:ext cx="4529470" cy="1354217"/>
          </a:xfrm>
          <a:prstGeom prst="rect">
            <a:avLst/>
          </a:prstGeom>
          <a:noFill/>
        </p:spPr>
        <p:txBody>
          <a:bodyPr wrap="square" rtlCol="1">
            <a:spAutoFit/>
          </a:bodyPr>
          <a:lstStyle/>
          <a:p>
            <a: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t>פרופיל הנערים</a:t>
            </a:r>
          </a:p>
          <a:p>
            <a: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t/>
            </a:r>
            <a:b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br>
            <a:endParaRPr lang="he-IL" dirty="0"/>
          </a:p>
        </p:txBody>
      </p:sp>
      <p:sp>
        <p:nvSpPr>
          <p:cNvPr id="16" name="תיבת טקסט 15">
            <a:extLst>
              <a:ext uri="{FF2B5EF4-FFF2-40B4-BE49-F238E27FC236}">
                <a16:creationId xmlns:a16="http://schemas.microsoft.com/office/drawing/2014/main" id="{3D46B4A3-DCB3-4D0A-9037-D5FE6C37FEAF}"/>
              </a:ext>
            </a:extLst>
          </p:cNvPr>
          <p:cNvSpPr txBox="1"/>
          <p:nvPr/>
        </p:nvSpPr>
        <p:spPr>
          <a:xfrm>
            <a:off x="999460" y="3457364"/>
            <a:ext cx="10994065" cy="2092881"/>
          </a:xfrm>
          <a:prstGeom prst="rect">
            <a:avLst/>
          </a:prstGeom>
          <a:noFill/>
        </p:spPr>
        <p:txBody>
          <a:bodyPr wrap="square" rtlCol="1">
            <a:spAutoFit/>
          </a:bodyPr>
          <a:lstStyle/>
          <a:p>
            <a:pPr marL="457200" indent="-457200">
              <a:buFont typeface="Wingdings" panose="05000000000000000000" pitchFamily="2" charset="2"/>
              <a:buChar char="ü"/>
            </a:pP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נערים/</a:t>
            </a:r>
            <a:r>
              <a:rPr lang="he-IL" sz="2800" dirty="0" err="1">
                <a:solidFill>
                  <a:prstClr val="white"/>
                </a:solidFill>
                <a:latin typeface="Tahoma" panose="020B0604030504040204" pitchFamily="34" charset="0"/>
                <a:ea typeface="Tahoma" panose="020B0604030504040204" pitchFamily="34" charset="0"/>
                <a:cs typeface="Tahoma" panose="020B0604030504040204" pitchFamily="34" charset="0"/>
              </a:rPr>
              <a:t>ות</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 ממשפחות מוחלשות, בתים בהם יש קושי בתפקוד </a:t>
            </a: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הורי.</a:t>
            </a:r>
            <a:endParaRPr lang="he-IL"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ü"/>
            </a:pP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נערים/</a:t>
            </a:r>
            <a:r>
              <a:rPr lang="he-IL" sz="2800" dirty="0" err="1">
                <a:solidFill>
                  <a:prstClr val="white"/>
                </a:solidFill>
                <a:latin typeface="Tahoma" panose="020B0604030504040204" pitchFamily="34" charset="0"/>
                <a:ea typeface="Tahoma" panose="020B0604030504040204" pitchFamily="34" charset="0"/>
                <a:cs typeface="Tahoma" panose="020B0604030504040204" pitchFamily="34" charset="0"/>
              </a:rPr>
              <a:t>ות</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 עם פערים </a:t>
            </a: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לימודיים.</a:t>
            </a:r>
            <a:endParaRPr lang="he-IL"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ü"/>
            </a:pP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קשיים </a:t>
            </a:r>
            <a:r>
              <a:rPr lang="he-IL" sz="2800" dirty="0" smtClean="0">
                <a:solidFill>
                  <a:prstClr val="white"/>
                </a:solidFill>
                <a:latin typeface="Tahoma" panose="020B0604030504040204" pitchFamily="34" charset="0"/>
                <a:ea typeface="Tahoma" panose="020B0604030504040204" pitchFamily="34" charset="0"/>
                <a:cs typeface="Tahoma" panose="020B0604030504040204" pitchFamily="34" charset="0"/>
              </a:rPr>
              <a:t>חברתיים, רגשיים ואישיים. </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
            </a:r>
            <a:b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b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
            </a:r>
            <a:b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br>
            <a:endParaRPr lang="he-IL" dirty="0"/>
          </a:p>
        </p:txBody>
      </p:sp>
      <p:sp>
        <p:nvSpPr>
          <p:cNvPr id="17" name="תיבת טקסט 16">
            <a:extLst>
              <a:ext uri="{FF2B5EF4-FFF2-40B4-BE49-F238E27FC236}">
                <a16:creationId xmlns:a16="http://schemas.microsoft.com/office/drawing/2014/main" id="{5E72FE85-079D-4F45-93FA-1899DDB68F73}"/>
              </a:ext>
            </a:extLst>
          </p:cNvPr>
          <p:cNvSpPr txBox="1"/>
          <p:nvPr/>
        </p:nvSpPr>
        <p:spPr>
          <a:xfrm>
            <a:off x="1363626" y="5103969"/>
            <a:ext cx="10265734" cy="1261884"/>
          </a:xfrm>
          <a:prstGeom prst="rect">
            <a:avLst/>
          </a:prstGeom>
          <a:noFill/>
          <a:ln>
            <a:solidFill>
              <a:schemeClr val="tx1"/>
            </a:solidFill>
          </a:ln>
        </p:spPr>
        <p:txBody>
          <a:bodyPr wrap="square" rtlCol="1">
            <a:spAutoFit/>
          </a:bodyPr>
          <a:lstStyle/>
          <a:p>
            <a:r>
              <a:rPr lang="he-IL" sz="2400" dirty="0">
                <a:solidFill>
                  <a:prstClr val="white"/>
                </a:solidFill>
                <a:latin typeface="Tahoma" panose="020B0604030504040204" pitchFamily="34" charset="0"/>
                <a:ea typeface="Tahoma" panose="020B0604030504040204" pitchFamily="34" charset="0"/>
                <a:cs typeface="Tahoma" panose="020B0604030504040204" pitchFamily="34" charset="0"/>
              </a:rPr>
              <a:t>חשוב! בית הנוער הינו מסגרת חינוכית משלימה ומונעת, אשר </a:t>
            </a:r>
            <a:r>
              <a:rPr lang="he-IL" sz="2400" dirty="0" smtClean="0">
                <a:solidFill>
                  <a:prstClr val="white"/>
                </a:solidFill>
                <a:latin typeface="Tahoma" panose="020B0604030504040204" pitchFamily="34" charset="0"/>
                <a:ea typeface="Tahoma" panose="020B0604030504040204" pitchFamily="34" charset="0"/>
                <a:cs typeface="Tahoma" panose="020B0604030504040204" pitchFamily="34" charset="0"/>
              </a:rPr>
              <a:t>פותחת </a:t>
            </a:r>
            <a:r>
              <a:rPr lang="he-IL" sz="2400" dirty="0">
                <a:solidFill>
                  <a:prstClr val="white"/>
                </a:solidFill>
                <a:latin typeface="Tahoma" panose="020B0604030504040204" pitchFamily="34" charset="0"/>
                <a:ea typeface="Tahoma" panose="020B0604030504040204" pitchFamily="34" charset="0"/>
                <a:cs typeface="Tahoma" panose="020B0604030504040204" pitchFamily="34" charset="0"/>
              </a:rPr>
              <a:t>שעריה לנערים/</a:t>
            </a:r>
            <a:r>
              <a:rPr lang="he-IL" sz="2400" dirty="0" err="1">
                <a:solidFill>
                  <a:prstClr val="white"/>
                </a:solidFill>
                <a:latin typeface="Tahoma" panose="020B0604030504040204" pitchFamily="34" charset="0"/>
                <a:ea typeface="Tahoma" panose="020B0604030504040204" pitchFamily="34" charset="0"/>
                <a:cs typeface="Tahoma" panose="020B0604030504040204" pitchFamily="34" charset="0"/>
              </a:rPr>
              <a:t>ות</a:t>
            </a:r>
            <a:r>
              <a:rPr lang="he-IL" sz="2400" dirty="0">
                <a:solidFill>
                  <a:prstClr val="white"/>
                </a:solidFill>
                <a:latin typeface="Tahoma" panose="020B0604030504040204" pitchFamily="34" charset="0"/>
                <a:ea typeface="Tahoma" panose="020B0604030504040204" pitchFamily="34" charset="0"/>
                <a:cs typeface="Tahoma" panose="020B0604030504040204" pitchFamily="34" charset="0"/>
              </a:rPr>
              <a:t> </a:t>
            </a:r>
            <a:r>
              <a:rPr lang="he-IL" sz="2400" dirty="0" smtClean="0">
                <a:solidFill>
                  <a:prstClr val="white"/>
                </a:solidFill>
                <a:latin typeface="Tahoma" panose="020B0604030504040204" pitchFamily="34" charset="0"/>
                <a:ea typeface="Tahoma" panose="020B0604030504040204" pitchFamily="34" charset="0"/>
                <a:cs typeface="Tahoma" panose="020B0604030504040204" pitchFamily="34" charset="0"/>
              </a:rPr>
              <a:t>בעלי פוטנציאל </a:t>
            </a:r>
            <a:r>
              <a:rPr lang="he-IL" sz="2400" dirty="0">
                <a:solidFill>
                  <a:prstClr val="white"/>
                </a:solidFill>
                <a:latin typeface="Tahoma" panose="020B0604030504040204" pitchFamily="34" charset="0"/>
                <a:ea typeface="Tahoma" panose="020B0604030504040204" pitchFamily="34" charset="0"/>
                <a:cs typeface="Tahoma" panose="020B0604030504040204" pitchFamily="34" charset="0"/>
              </a:rPr>
              <a:t>שהמסגרת יכולה לתרום להם ולמנף אותם</a:t>
            </a:r>
            <a:r>
              <a:rPr lang="he-IL" sz="2800" dirty="0">
                <a:solidFill>
                  <a:prstClr val="white"/>
                </a:solidFill>
                <a:latin typeface="Tahoma" panose="020B0604030504040204" pitchFamily="34" charset="0"/>
                <a:ea typeface="Tahoma" panose="020B0604030504040204" pitchFamily="34" charset="0"/>
                <a:cs typeface="Tahoma" panose="020B0604030504040204" pitchFamily="34" charset="0"/>
              </a:rPr>
              <a:t>.</a:t>
            </a:r>
            <a:endParaRPr lang="he-IL" dirty="0"/>
          </a:p>
        </p:txBody>
      </p:sp>
    </p:spTree>
    <p:extLst>
      <p:ext uri="{BB962C8B-B14F-4D97-AF65-F5344CB8AC3E}">
        <p14:creationId xmlns:p14="http://schemas.microsoft.com/office/powerpoint/2010/main" val="380951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85819" y="2598215"/>
            <a:ext cx="10515600" cy="1325563"/>
          </a:xfrm>
        </p:spPr>
        <p:txBody>
          <a:bodyPr>
            <a:noAutofit/>
          </a:bodyPr>
          <a:lstStyle/>
          <a:p>
            <a:pPr algn="ctr"/>
            <a:r>
              <a:rPr lang="he-IL" sz="4800" dirty="0">
                <a:solidFill>
                  <a:schemeClr val="bg1"/>
                </a:solidFill>
                <a:latin typeface="Abraham" panose="00000500000000000000" pitchFamily="2" charset="-79"/>
                <a:cs typeface="Abraham" panose="00000500000000000000" pitchFamily="2" charset="-79"/>
              </a:rPr>
              <a:t>מטרות</a:t>
            </a:r>
            <a:br>
              <a:rPr lang="he-IL" sz="4800" dirty="0">
                <a:solidFill>
                  <a:schemeClr val="bg1"/>
                </a:solidFill>
                <a:latin typeface="Abraham" panose="00000500000000000000" pitchFamily="2" charset="-79"/>
                <a:cs typeface="Abraham" panose="00000500000000000000" pitchFamily="2" charset="-79"/>
              </a:rPr>
            </a:br>
            <a:r>
              <a:rPr lang="he-IL" sz="4800" u="sng" dirty="0">
                <a:solidFill>
                  <a:schemeClr val="bg1"/>
                </a:solidFill>
                <a:latin typeface="Abraham" panose="00000500000000000000" pitchFamily="2" charset="-79"/>
                <a:cs typeface="Abraham" panose="00000500000000000000" pitchFamily="2" charset="-79"/>
              </a:rPr>
              <a:t>הנער/ה </a:t>
            </a:r>
            <a:r>
              <a:rPr lang="he-IL" sz="4800" u="sng" dirty="0" smtClean="0">
                <a:solidFill>
                  <a:schemeClr val="bg1"/>
                </a:solidFill>
                <a:latin typeface="Abraham" panose="00000500000000000000" pitchFamily="2" charset="-79"/>
                <a:cs typeface="Abraham" panose="00000500000000000000" pitchFamily="2" charset="-79"/>
              </a:rPr>
              <a:t>בבית הנוער</a:t>
            </a:r>
            <a:endParaRPr lang="he-IL" sz="4800" u="sng" dirty="0">
              <a:solidFill>
                <a:schemeClr val="bg1"/>
              </a:solidFill>
              <a:latin typeface="Abraham" panose="00000500000000000000" pitchFamily="2" charset="-79"/>
              <a:cs typeface="Abraham" panose="00000500000000000000" pitchFamily="2" charset="-79"/>
            </a:endParaRPr>
          </a:p>
        </p:txBody>
      </p:sp>
      <p:cxnSp>
        <p:nvCxnSpPr>
          <p:cNvPr id="6" name="Straight Arrow Connector 5"/>
          <p:cNvCxnSpPr/>
          <p:nvPr/>
        </p:nvCxnSpPr>
        <p:spPr>
          <a:xfrm flipV="1">
            <a:off x="7393960" y="1982304"/>
            <a:ext cx="289243" cy="726990"/>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8086523" y="2005392"/>
            <a:ext cx="1245476" cy="724620"/>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605970" y="3979582"/>
            <a:ext cx="897203" cy="714745"/>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808506" y="3260997"/>
            <a:ext cx="1851769" cy="6139"/>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153068" y="3945161"/>
            <a:ext cx="530135" cy="802956"/>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sp useBgFill="1">
        <p:nvSpPr>
          <p:cNvPr id="15" name="Rectangle 14"/>
          <p:cNvSpPr/>
          <p:nvPr/>
        </p:nvSpPr>
        <p:spPr>
          <a:xfrm>
            <a:off x="6637467" y="4947606"/>
            <a:ext cx="2939405" cy="400110"/>
          </a:xfrm>
          <a:prstGeom prst="rect">
            <a:avLst/>
          </a:prstGeom>
          <a:ln cmpd="sng">
            <a:solidFill>
              <a:srgbClr val="FAFAFA"/>
            </a:solidFill>
          </a:ln>
        </p:spPr>
        <p:txBody>
          <a:bodyPr wrap="square">
            <a:spAutoFit/>
          </a:bodyPr>
          <a:lstStyle/>
          <a:p>
            <a:pPr algn="ctr"/>
            <a:r>
              <a:rPr lang="he-IL" sz="2000" dirty="0" smtClean="0">
                <a:solidFill>
                  <a:schemeClr val="bg1"/>
                </a:solidFill>
                <a:latin typeface="Asakim" panose="00000400000000000000" pitchFamily="2" charset="-79"/>
                <a:cs typeface="Asakim" panose="00000400000000000000" pitchFamily="2" charset="-79"/>
              </a:rPr>
              <a:t>יצירת מרחב בטוח</a:t>
            </a:r>
            <a:endParaRPr lang="he-IL" sz="2000" dirty="0">
              <a:solidFill>
                <a:schemeClr val="bg1"/>
              </a:solidFill>
              <a:latin typeface="Asakim" panose="00000400000000000000" pitchFamily="2" charset="-79"/>
              <a:cs typeface="Asakim" panose="00000400000000000000" pitchFamily="2" charset="-79"/>
            </a:endParaRPr>
          </a:p>
        </p:txBody>
      </p:sp>
      <p:sp>
        <p:nvSpPr>
          <p:cNvPr id="17" name="Rectangle 16"/>
          <p:cNvSpPr/>
          <p:nvPr/>
        </p:nvSpPr>
        <p:spPr>
          <a:xfrm>
            <a:off x="6997515" y="552810"/>
            <a:ext cx="2178015" cy="1631216"/>
          </a:xfrm>
          <a:prstGeom prst="rect">
            <a:avLst/>
          </a:prstGeom>
          <a:ln>
            <a:solidFill>
              <a:srgbClr val="FAFAFA"/>
            </a:solidFill>
          </a:ln>
        </p:spPr>
        <p:txBody>
          <a:bodyPr wrap="square">
            <a:spAutoFit/>
          </a:bodyPr>
          <a:lstStyle/>
          <a:p>
            <a:pPr algn="ctr"/>
            <a:r>
              <a:rPr lang="he-IL" sz="2000" dirty="0" smtClean="0">
                <a:solidFill>
                  <a:schemeClr val="bg1"/>
                </a:solidFill>
                <a:latin typeface="Asakim" panose="00000400000000000000" pitchFamily="2" charset="-79"/>
                <a:cs typeface="Asakim" panose="00000400000000000000" pitchFamily="2" charset="-79"/>
              </a:rPr>
              <a:t>קידום, טיפוח ומניעת נשירה ושוטטות </a:t>
            </a:r>
            <a:r>
              <a:rPr lang="he-IL" sz="2000" dirty="0">
                <a:solidFill>
                  <a:schemeClr val="bg1"/>
                </a:solidFill>
                <a:latin typeface="Asakim" panose="00000400000000000000" pitchFamily="2" charset="-79"/>
                <a:cs typeface="Asakim" panose="00000400000000000000" pitchFamily="2" charset="-79"/>
              </a:rPr>
              <a:t>של בני הנוער </a:t>
            </a:r>
            <a:r>
              <a:rPr lang="he-IL" sz="2000" dirty="0" smtClean="0">
                <a:solidFill>
                  <a:schemeClr val="bg1"/>
                </a:solidFill>
                <a:latin typeface="Asakim" panose="00000400000000000000" pitchFamily="2" charset="-79"/>
                <a:cs typeface="Asakim" panose="00000400000000000000" pitchFamily="2" charset="-79"/>
              </a:rPr>
              <a:t>בעיר</a:t>
            </a:r>
            <a:endParaRPr lang="he-IL" sz="2000" dirty="0">
              <a:solidFill>
                <a:schemeClr val="bg1"/>
              </a:solidFill>
              <a:latin typeface="Asakim" panose="00000400000000000000" pitchFamily="2" charset="-79"/>
              <a:cs typeface="Asakim" panose="00000400000000000000" pitchFamily="2" charset="-79"/>
            </a:endParaRPr>
          </a:p>
        </p:txBody>
      </p:sp>
      <p:sp>
        <p:nvSpPr>
          <p:cNvPr id="19" name="Rectangle 18"/>
          <p:cNvSpPr/>
          <p:nvPr/>
        </p:nvSpPr>
        <p:spPr>
          <a:xfrm>
            <a:off x="630400" y="4771298"/>
            <a:ext cx="3324491" cy="1015663"/>
          </a:xfrm>
          <a:prstGeom prst="rect">
            <a:avLst/>
          </a:prstGeom>
          <a:ln>
            <a:solidFill>
              <a:srgbClr val="FAFAFA"/>
            </a:solidFill>
          </a:ln>
        </p:spPr>
        <p:txBody>
          <a:bodyPr wrap="square">
            <a:spAutoFit/>
          </a:bodyPr>
          <a:lstStyle/>
          <a:p>
            <a:pPr algn="ctr"/>
            <a:r>
              <a:rPr lang="he-IL" sz="2000" dirty="0" smtClean="0">
                <a:solidFill>
                  <a:schemeClr val="bg1"/>
                </a:solidFill>
                <a:latin typeface="Asakim" panose="00000400000000000000" pitchFamily="2" charset="-79"/>
                <a:cs typeface="Asakim" panose="00000400000000000000" pitchFamily="2" charset="-79"/>
              </a:rPr>
              <a:t>מתן </a:t>
            </a:r>
            <a:r>
              <a:rPr lang="he-IL" sz="2000" dirty="0">
                <a:solidFill>
                  <a:schemeClr val="bg1"/>
                </a:solidFill>
                <a:latin typeface="Asakim" panose="00000400000000000000" pitchFamily="2" charset="-79"/>
                <a:cs typeface="Asakim" panose="00000400000000000000" pitchFamily="2" charset="-79"/>
              </a:rPr>
              <a:t>הזדמנות </a:t>
            </a:r>
            <a:r>
              <a:rPr lang="he-IL" sz="2000" dirty="0" smtClean="0">
                <a:solidFill>
                  <a:schemeClr val="bg1"/>
                </a:solidFill>
                <a:latin typeface="Asakim" panose="00000400000000000000" pitchFamily="2" charset="-79"/>
                <a:cs typeface="Asakim" panose="00000400000000000000" pitchFamily="2" charset="-79"/>
              </a:rPr>
              <a:t>שווה לכל </a:t>
            </a:r>
            <a:r>
              <a:rPr lang="he-IL" sz="2000" dirty="0">
                <a:solidFill>
                  <a:schemeClr val="bg1"/>
                </a:solidFill>
                <a:latin typeface="Asakim" panose="00000400000000000000" pitchFamily="2" charset="-79"/>
                <a:cs typeface="Asakim" panose="00000400000000000000" pitchFamily="2" charset="-79"/>
              </a:rPr>
              <a:t>החניכים/</a:t>
            </a:r>
            <a:r>
              <a:rPr lang="he-IL" sz="2000" dirty="0" err="1">
                <a:solidFill>
                  <a:schemeClr val="bg1"/>
                </a:solidFill>
                <a:latin typeface="Asakim" panose="00000400000000000000" pitchFamily="2" charset="-79"/>
                <a:cs typeface="Asakim" panose="00000400000000000000" pitchFamily="2" charset="-79"/>
              </a:rPr>
              <a:t>ות</a:t>
            </a:r>
            <a:r>
              <a:rPr lang="he-IL" sz="2000" dirty="0">
                <a:solidFill>
                  <a:schemeClr val="bg1"/>
                </a:solidFill>
                <a:latin typeface="Asakim" panose="00000400000000000000" pitchFamily="2" charset="-79"/>
                <a:cs typeface="Asakim" panose="00000400000000000000" pitchFamily="2" charset="-79"/>
              </a:rPr>
              <a:t> להתקדם ולהשתלב </a:t>
            </a:r>
            <a:r>
              <a:rPr lang="he-IL" sz="2000" dirty="0" smtClean="0">
                <a:solidFill>
                  <a:schemeClr val="bg1"/>
                </a:solidFill>
                <a:latin typeface="Asakim" panose="00000400000000000000" pitchFamily="2" charset="-79"/>
                <a:cs typeface="Asakim" panose="00000400000000000000" pitchFamily="2" charset="-79"/>
              </a:rPr>
              <a:t>בחברה</a:t>
            </a:r>
            <a:endParaRPr lang="he-IL" sz="2000" dirty="0">
              <a:solidFill>
                <a:schemeClr val="bg1"/>
              </a:solidFill>
              <a:latin typeface="Asakim" panose="00000400000000000000" pitchFamily="2" charset="-79"/>
              <a:cs typeface="Asakim" panose="00000400000000000000" pitchFamily="2" charset="-79"/>
            </a:endParaRPr>
          </a:p>
        </p:txBody>
      </p:sp>
      <p:sp>
        <p:nvSpPr>
          <p:cNvPr id="22" name="Rectangle 21"/>
          <p:cNvSpPr/>
          <p:nvPr/>
        </p:nvSpPr>
        <p:spPr>
          <a:xfrm>
            <a:off x="9342071" y="1152735"/>
            <a:ext cx="2059348" cy="1631216"/>
          </a:xfrm>
          <a:prstGeom prst="rect">
            <a:avLst/>
          </a:prstGeom>
          <a:ln>
            <a:solidFill>
              <a:srgbClr val="FAFAFA"/>
            </a:solidFill>
          </a:ln>
        </p:spPr>
        <p:txBody>
          <a:bodyPr wrap="square">
            <a:spAutoFit/>
          </a:bodyPr>
          <a:lstStyle/>
          <a:p>
            <a:pPr algn="ctr"/>
            <a:r>
              <a:rPr lang="he-IL" sz="2000" dirty="0">
                <a:solidFill>
                  <a:schemeClr val="bg1"/>
                </a:solidFill>
                <a:latin typeface="Asakim" panose="00000400000000000000" pitchFamily="2" charset="-79"/>
                <a:cs typeface="Asakim" panose="00000400000000000000" pitchFamily="2" charset="-79"/>
              </a:rPr>
              <a:t>טיפוח </a:t>
            </a:r>
            <a:r>
              <a:rPr lang="he-IL" sz="2000" dirty="0" err="1">
                <a:solidFill>
                  <a:schemeClr val="bg1"/>
                </a:solidFill>
                <a:latin typeface="Asakim" panose="00000400000000000000" pitchFamily="2" charset="-79"/>
                <a:cs typeface="Asakim" panose="00000400000000000000" pitchFamily="2" charset="-79"/>
              </a:rPr>
              <a:t>חוזקות</a:t>
            </a:r>
            <a:r>
              <a:rPr lang="he-IL" sz="2000" dirty="0">
                <a:solidFill>
                  <a:schemeClr val="bg1"/>
                </a:solidFill>
                <a:latin typeface="Asakim" panose="00000400000000000000" pitchFamily="2" charset="-79"/>
                <a:cs typeface="Asakim" panose="00000400000000000000" pitchFamily="2" charset="-79"/>
              </a:rPr>
              <a:t> </a:t>
            </a:r>
            <a:r>
              <a:rPr lang="he-IL" sz="2000" dirty="0" smtClean="0">
                <a:solidFill>
                  <a:schemeClr val="bg1"/>
                </a:solidFill>
                <a:latin typeface="Asakim" panose="00000400000000000000" pitchFamily="2" charset="-79"/>
                <a:cs typeface="Asakim" panose="00000400000000000000" pitchFamily="2" charset="-79"/>
              </a:rPr>
              <a:t>ויכולות </a:t>
            </a:r>
            <a:r>
              <a:rPr lang="he-IL" sz="2000" dirty="0">
                <a:solidFill>
                  <a:schemeClr val="bg1"/>
                </a:solidFill>
                <a:latin typeface="Asakim" panose="00000400000000000000" pitchFamily="2" charset="-79"/>
                <a:cs typeface="Asakim" panose="00000400000000000000" pitchFamily="2" charset="-79"/>
              </a:rPr>
              <a:t>שונות אצל כל </a:t>
            </a:r>
            <a:r>
              <a:rPr lang="he-IL" sz="2000" dirty="0" err="1" smtClean="0">
                <a:solidFill>
                  <a:schemeClr val="bg1"/>
                </a:solidFill>
                <a:latin typeface="Asakim" panose="00000400000000000000" pitchFamily="2" charset="-79"/>
                <a:cs typeface="Asakim" panose="00000400000000000000" pitchFamily="2" charset="-79"/>
              </a:rPr>
              <a:t>חניכ</a:t>
            </a:r>
            <a:r>
              <a:rPr lang="he-IL" sz="2000" dirty="0" smtClean="0">
                <a:solidFill>
                  <a:schemeClr val="bg1"/>
                </a:solidFill>
                <a:latin typeface="Asakim" panose="00000400000000000000" pitchFamily="2" charset="-79"/>
                <a:cs typeface="Asakim" panose="00000400000000000000" pitchFamily="2" charset="-79"/>
              </a:rPr>
              <a:t>/ה באופן פרטני</a:t>
            </a:r>
            <a:endParaRPr lang="he-IL" sz="2000" dirty="0">
              <a:solidFill>
                <a:schemeClr val="bg1"/>
              </a:solidFill>
              <a:latin typeface="Asakim" panose="00000400000000000000" pitchFamily="2" charset="-79"/>
              <a:cs typeface="Asakim" panose="00000400000000000000" pitchFamily="2" charset="-79"/>
            </a:endParaRPr>
          </a:p>
        </p:txBody>
      </p:sp>
      <p:sp>
        <p:nvSpPr>
          <p:cNvPr id="26" name="Rectangle 25"/>
          <p:cNvSpPr/>
          <p:nvPr/>
        </p:nvSpPr>
        <p:spPr>
          <a:xfrm>
            <a:off x="9724813" y="2966260"/>
            <a:ext cx="1763466" cy="400110"/>
          </a:xfrm>
          <a:prstGeom prst="rect">
            <a:avLst/>
          </a:prstGeom>
          <a:ln>
            <a:solidFill>
              <a:srgbClr val="FAFAFA"/>
            </a:solidFill>
          </a:ln>
        </p:spPr>
        <p:txBody>
          <a:bodyPr wrap="square">
            <a:spAutoFit/>
          </a:bodyPr>
          <a:lstStyle/>
          <a:p>
            <a:pPr algn="ctr"/>
            <a:r>
              <a:rPr lang="he-IL" sz="2000" dirty="0" smtClean="0">
                <a:solidFill>
                  <a:schemeClr val="bg1"/>
                </a:solidFill>
                <a:latin typeface="Asakim" panose="00000400000000000000" pitchFamily="2" charset="-79"/>
                <a:cs typeface="Asakim" panose="00000400000000000000" pitchFamily="2" charset="-79"/>
              </a:rPr>
              <a:t>הזנה</a:t>
            </a:r>
            <a:endParaRPr lang="he-IL" sz="2000" dirty="0"/>
          </a:p>
        </p:txBody>
      </p:sp>
      <p:cxnSp>
        <p:nvCxnSpPr>
          <p:cNvPr id="27" name="Straight Arrow Connector 26"/>
          <p:cNvCxnSpPr/>
          <p:nvPr/>
        </p:nvCxnSpPr>
        <p:spPr>
          <a:xfrm flipH="1" flipV="1">
            <a:off x="2666626" y="3260997"/>
            <a:ext cx="1542767" cy="32365"/>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731855" y="3813156"/>
            <a:ext cx="1545356" cy="638840"/>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342071" y="4024837"/>
            <a:ext cx="2409321" cy="707886"/>
          </a:xfrm>
          <a:prstGeom prst="rect">
            <a:avLst/>
          </a:prstGeom>
          <a:ln>
            <a:solidFill>
              <a:srgbClr val="FAFAFA"/>
            </a:solidFill>
          </a:ln>
        </p:spPr>
        <p:txBody>
          <a:bodyPr wrap="square">
            <a:spAutoFit/>
          </a:bodyPr>
          <a:lstStyle/>
          <a:p>
            <a:r>
              <a:rPr lang="he-IL" sz="2000" dirty="0" smtClean="0">
                <a:solidFill>
                  <a:schemeClr val="bg1"/>
                </a:solidFill>
                <a:latin typeface="Asakim" panose="00000400000000000000" pitchFamily="2" charset="-79"/>
                <a:cs typeface="Asakim" panose="00000400000000000000" pitchFamily="2" charset="-79"/>
              </a:rPr>
              <a:t>צמצום פערים לימודיים</a:t>
            </a:r>
            <a:endParaRPr lang="he-IL" sz="2000" dirty="0">
              <a:solidFill>
                <a:schemeClr val="bg1"/>
              </a:solidFill>
              <a:latin typeface="Asakim" panose="00000400000000000000" pitchFamily="2" charset="-79"/>
              <a:cs typeface="Asakim" panose="00000400000000000000" pitchFamily="2" charset="-79"/>
            </a:endParaRPr>
          </a:p>
        </p:txBody>
      </p:sp>
      <p:cxnSp>
        <p:nvCxnSpPr>
          <p:cNvPr id="33" name="Straight Arrow Connector 32"/>
          <p:cNvCxnSpPr/>
          <p:nvPr/>
        </p:nvCxnSpPr>
        <p:spPr>
          <a:xfrm flipH="1">
            <a:off x="5563053" y="4024837"/>
            <a:ext cx="122595" cy="967013"/>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419559" y="5181189"/>
            <a:ext cx="2088931" cy="1015663"/>
          </a:xfrm>
          <a:prstGeom prst="rect">
            <a:avLst/>
          </a:prstGeom>
          <a:ln>
            <a:solidFill>
              <a:srgbClr val="FAFAFA"/>
            </a:solidFill>
          </a:ln>
        </p:spPr>
        <p:txBody>
          <a:bodyPr wrap="square">
            <a:spAutoFit/>
          </a:bodyPr>
          <a:lstStyle/>
          <a:p>
            <a:r>
              <a:rPr lang="he-IL" sz="2000" dirty="0">
                <a:solidFill>
                  <a:schemeClr val="bg1"/>
                </a:solidFill>
                <a:latin typeface="Asakim" panose="00000400000000000000" pitchFamily="2" charset="-79"/>
                <a:cs typeface="Asakim" panose="00000400000000000000" pitchFamily="2" charset="-79"/>
              </a:rPr>
              <a:t>חיזוק תחושת </a:t>
            </a:r>
            <a:r>
              <a:rPr lang="he-IL" sz="2000" dirty="0" smtClean="0">
                <a:solidFill>
                  <a:schemeClr val="bg1"/>
                </a:solidFill>
                <a:latin typeface="Asakim" panose="00000400000000000000" pitchFamily="2" charset="-79"/>
                <a:cs typeface="Asakim" panose="00000400000000000000" pitchFamily="2" charset="-79"/>
              </a:rPr>
              <a:t>המסוגלות </a:t>
            </a:r>
            <a:r>
              <a:rPr lang="he-IL" sz="2000" dirty="0">
                <a:solidFill>
                  <a:schemeClr val="bg1"/>
                </a:solidFill>
                <a:latin typeface="Asakim" panose="00000400000000000000" pitchFamily="2" charset="-79"/>
                <a:cs typeface="Asakim" panose="00000400000000000000" pitchFamily="2" charset="-79"/>
              </a:rPr>
              <a:t>והערך </a:t>
            </a:r>
            <a:r>
              <a:rPr lang="he-IL" sz="2000" dirty="0" smtClean="0">
                <a:solidFill>
                  <a:schemeClr val="bg1"/>
                </a:solidFill>
                <a:latin typeface="Asakim" panose="00000400000000000000" pitchFamily="2" charset="-79"/>
                <a:cs typeface="Asakim" panose="00000400000000000000" pitchFamily="2" charset="-79"/>
              </a:rPr>
              <a:t>העצמי</a:t>
            </a:r>
            <a:endParaRPr lang="he-IL" sz="2000" dirty="0">
              <a:solidFill>
                <a:schemeClr val="bg1"/>
              </a:solidFill>
              <a:latin typeface="Asakim" panose="00000400000000000000" pitchFamily="2" charset="-79"/>
              <a:cs typeface="Asakim" panose="00000400000000000000" pitchFamily="2" charset="-79"/>
            </a:endParaRPr>
          </a:p>
        </p:txBody>
      </p:sp>
      <p:sp>
        <p:nvSpPr>
          <p:cNvPr id="40" name="Rectangle 39"/>
          <p:cNvSpPr/>
          <p:nvPr/>
        </p:nvSpPr>
        <p:spPr>
          <a:xfrm>
            <a:off x="526739" y="2785531"/>
            <a:ext cx="1916916" cy="1323439"/>
          </a:xfrm>
          <a:prstGeom prst="rect">
            <a:avLst/>
          </a:prstGeom>
          <a:ln>
            <a:solidFill>
              <a:srgbClr val="FAFAFA"/>
            </a:solidFill>
          </a:ln>
        </p:spPr>
        <p:txBody>
          <a:bodyPr wrap="square">
            <a:spAutoFit/>
          </a:bodyPr>
          <a:lstStyle/>
          <a:p>
            <a:r>
              <a:rPr lang="he-IL" sz="2000" dirty="0">
                <a:solidFill>
                  <a:schemeClr val="bg1"/>
                </a:solidFill>
                <a:latin typeface="Asakim" panose="00000400000000000000" pitchFamily="2" charset="-79"/>
                <a:cs typeface="Asakim" panose="00000400000000000000" pitchFamily="2" charset="-79"/>
              </a:rPr>
              <a:t>חינוך </a:t>
            </a:r>
            <a:r>
              <a:rPr lang="he-IL" sz="2000" dirty="0" smtClean="0">
                <a:solidFill>
                  <a:schemeClr val="bg1"/>
                </a:solidFill>
                <a:latin typeface="Asakim" panose="00000400000000000000" pitchFamily="2" charset="-79"/>
                <a:cs typeface="Asakim" panose="00000400000000000000" pitchFamily="2" charset="-79"/>
              </a:rPr>
              <a:t>לערכים ולמעורבות חברתית</a:t>
            </a:r>
            <a:endParaRPr lang="he-IL" sz="2000" dirty="0"/>
          </a:p>
        </p:txBody>
      </p:sp>
      <p:sp>
        <p:nvSpPr>
          <p:cNvPr id="42" name="Rectangle 41"/>
          <p:cNvSpPr/>
          <p:nvPr/>
        </p:nvSpPr>
        <p:spPr>
          <a:xfrm>
            <a:off x="3605970" y="780961"/>
            <a:ext cx="3014974" cy="1015663"/>
          </a:xfrm>
          <a:prstGeom prst="rect">
            <a:avLst/>
          </a:prstGeom>
          <a:ln>
            <a:solidFill>
              <a:srgbClr val="FAFAFA"/>
            </a:solidFill>
          </a:ln>
        </p:spPr>
        <p:txBody>
          <a:bodyPr wrap="square">
            <a:spAutoFit/>
          </a:bodyPr>
          <a:lstStyle/>
          <a:p>
            <a:pPr algn="ctr"/>
            <a:r>
              <a:rPr lang="he-IL" sz="2000" dirty="0">
                <a:solidFill>
                  <a:schemeClr val="bg1"/>
                </a:solidFill>
                <a:latin typeface="Asakim" panose="00000400000000000000" pitchFamily="2" charset="-79"/>
                <a:cs typeface="Asakim" panose="00000400000000000000" pitchFamily="2" charset="-79"/>
              </a:rPr>
              <a:t>חשיפה לתחומי ידע שונים ויצירת </a:t>
            </a:r>
            <a:r>
              <a:rPr lang="he-IL" sz="2000" dirty="0" smtClean="0">
                <a:solidFill>
                  <a:schemeClr val="bg1"/>
                </a:solidFill>
                <a:latin typeface="Asakim" panose="00000400000000000000" pitchFamily="2" charset="-79"/>
                <a:cs typeface="Asakim" panose="00000400000000000000" pitchFamily="2" charset="-79"/>
              </a:rPr>
              <a:t>סקרנות</a:t>
            </a:r>
            <a:endParaRPr lang="he-IL" sz="2000" dirty="0">
              <a:solidFill>
                <a:schemeClr val="bg1"/>
              </a:solidFill>
              <a:latin typeface="Asakim" panose="00000400000000000000" pitchFamily="2" charset="-79"/>
              <a:cs typeface="Asakim" panose="00000400000000000000" pitchFamily="2" charset="-79"/>
            </a:endParaRPr>
          </a:p>
        </p:txBody>
      </p:sp>
      <p:cxnSp>
        <p:nvCxnSpPr>
          <p:cNvPr id="43" name="Straight Arrow Connector 42"/>
          <p:cNvCxnSpPr/>
          <p:nvPr/>
        </p:nvCxnSpPr>
        <p:spPr>
          <a:xfrm flipH="1" flipV="1">
            <a:off x="5464024" y="1814454"/>
            <a:ext cx="446487" cy="894841"/>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969621" y="491015"/>
            <a:ext cx="1841138" cy="2246769"/>
          </a:xfrm>
          <a:prstGeom prst="rect">
            <a:avLst/>
          </a:prstGeom>
          <a:ln>
            <a:solidFill>
              <a:srgbClr val="FAFAFA"/>
            </a:solidFill>
          </a:ln>
        </p:spPr>
        <p:txBody>
          <a:bodyPr wrap="square">
            <a:spAutoFit/>
          </a:bodyPr>
          <a:lstStyle/>
          <a:p>
            <a:r>
              <a:rPr lang="he-IL" sz="2000" dirty="0" smtClean="0">
                <a:solidFill>
                  <a:schemeClr val="bg1"/>
                </a:solidFill>
                <a:latin typeface="Asakim" panose="00000400000000000000" pitchFamily="2" charset="-79"/>
                <a:cs typeface="Asakim" panose="00000400000000000000" pitchFamily="2" charset="-79"/>
              </a:rPr>
              <a:t>הכוונה להמשך חיים משמעותיים, שירות צבאי, התנדבות ותרומה</a:t>
            </a:r>
            <a:endParaRPr lang="he-IL" sz="2000" dirty="0">
              <a:solidFill>
                <a:schemeClr val="bg1"/>
              </a:solidFill>
              <a:latin typeface="Asakim" panose="00000400000000000000" pitchFamily="2" charset="-79"/>
              <a:cs typeface="Asakim" panose="00000400000000000000" pitchFamily="2" charset="-79"/>
            </a:endParaRPr>
          </a:p>
        </p:txBody>
      </p:sp>
      <p:cxnSp>
        <p:nvCxnSpPr>
          <p:cNvPr id="49" name="Straight Arrow Connector 48"/>
          <p:cNvCxnSpPr/>
          <p:nvPr/>
        </p:nvCxnSpPr>
        <p:spPr>
          <a:xfrm flipH="1" flipV="1">
            <a:off x="3115822" y="2078010"/>
            <a:ext cx="980296" cy="398164"/>
          </a:xfrm>
          <a:prstGeom prst="straightConnector1">
            <a:avLst/>
          </a:prstGeom>
          <a:ln w="76200">
            <a:solidFill>
              <a:srgbClr val="FAFAFA"/>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26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51358" y="160338"/>
            <a:ext cx="4879975" cy="682958"/>
          </a:xfrm>
        </p:spPr>
        <p:txBody>
          <a:bodyPr>
            <a:normAutofit/>
          </a:bodyPr>
          <a:lstStyle/>
          <a:p>
            <a:pPr algn="ctr"/>
            <a:r>
              <a:rPr lang="he-IL" sz="3200" b="1"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העיר בת ים</a:t>
            </a:r>
            <a:endParaRPr lang="he-IL"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43307" y="815055"/>
            <a:ext cx="10696073" cy="5363961"/>
          </a:xfrm>
          <a:solidFill>
            <a:schemeClr val="accent5"/>
          </a:solidFill>
        </p:spPr>
        <p:txBody>
          <a:bodyPr>
            <a:normAutofit fontScale="92500" lnSpcReduction="10000"/>
          </a:bodyPr>
          <a:lstStyle/>
          <a:p>
            <a:pPr marL="0" indent="0">
              <a:buNone/>
            </a:pP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מדד חברתי – כלכלי: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אשכול 4-5.</a:t>
            </a:r>
          </a:p>
          <a:p>
            <a:pPr>
              <a:buFontTx/>
              <a:buChar char="-"/>
            </a:pPr>
            <a:r>
              <a:rPr lang="he-IL"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אוכלוסיה</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העיר מונה כ 130,000 תושבים, </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חוץ מהשכונות החדשות שבגבול ראשון לציון,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רוב שכונות העיר בנויות משיכונים שנבנו בשנות ה- 50,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כ-35% מהתושבים הינם עולי מדינות ברית המועצות לשעבר (הגבוה בישראל),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בתהליך לאורך 15 השנים האחרונות ישנה הגירה של אוכלוסייה מוסלמית מיפו, מהגרי עבודה ומבקשי מקלט מתל אביב ועליה אתיופית גדולה (כיתות "עליית הנוער" בבתי הספר), בת ים "בשלישיה הפותחת" של עבירות רכוש במדינת ישראל.</a:t>
            </a:r>
          </a:p>
          <a:p>
            <a:pPr>
              <a:buFontTx/>
              <a:buChar cha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צפיפות: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בת ים ממוקמת שניה בישראל במדדי צפיפות האוכלוסייה </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ל</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אחר בני ברק.</a:t>
            </a:r>
          </a:p>
          <a:p>
            <a:pPr>
              <a:buFontTx/>
              <a:buChar cha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הכנסה: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עפ"י נתוני </a:t>
            </a:r>
            <a:r>
              <a:rPr lang="he-IL" sz="2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הלמ"ס</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(2018), בת ים היא בעלת ההכנסה הנמוכה ביותר למשפחה מבין הערים הגדולות בארץ.</a:t>
            </a:r>
          </a:p>
          <a:p>
            <a:pPr>
              <a:buFontTx/>
              <a:buChar char="-"/>
            </a:pPr>
            <a:r>
              <a:rPr lang="he-IL"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מוניציפליה</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ניהול העיר ע"י ועדה מפקחת ממשרד הפנים, איחוד עם תל אביב (2023), כרגע בהקפאה לאור התייעלות כלכלית (2021).</a:t>
            </a:r>
          </a:p>
          <a:p>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בעיר </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ישנן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חמש </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קהילות דתיות גדולות: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גרעין תורני דתי לאומי גדול, קהילה </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חרדית-ספרדית, חסידי </a:t>
            </a:r>
            <a:r>
              <a:rPr lang="he-IL" sz="2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חב"ד</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he-IL" sz="2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ליובאוויטש</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he-IL" sz="2000" u="sng" dirty="0">
                <a:solidFill>
                  <a:schemeClr val="bg1"/>
                </a:solidFill>
                <a:latin typeface="Tahoma" panose="020B0604030504040204" pitchFamily="34" charset="0"/>
                <a:ea typeface="Tahoma" panose="020B0604030504040204" pitchFamily="34" charset="0"/>
                <a:cs typeface="Tahoma" panose="020B0604030504040204" pitchFamily="34" charset="0"/>
              </a:rPr>
              <a:t>חסידי </a:t>
            </a:r>
            <a:r>
              <a:rPr lang="he-IL" sz="2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באבוב</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ו</a:t>
            </a:r>
            <a:r>
              <a:rPr lang="he-IL" sz="2000" u="sng" dirty="0">
                <a:solidFill>
                  <a:schemeClr val="bg1"/>
                </a:solidFill>
                <a:latin typeface="Tahoma" panose="020B0604030504040204" pitchFamily="34" charset="0"/>
                <a:ea typeface="Tahoma" panose="020B0604030504040204" pitchFamily="34" charset="0"/>
                <a:cs typeface="Tahoma" panose="020B0604030504040204" pitchFamily="34" charset="0"/>
              </a:rPr>
              <a:t>חסידי </a:t>
            </a:r>
            <a:r>
              <a:rPr lang="he-IL" sz="2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ברסלב</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בראשית</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he-IL" sz="2000" u="sng" dirty="0">
                <a:solidFill>
                  <a:schemeClr val="bg1"/>
                </a:solidFill>
                <a:latin typeface="Tahoma" panose="020B0604030504040204" pitchFamily="34" charset="0"/>
                <a:ea typeface="Tahoma" panose="020B0604030504040204" pitchFamily="34" charset="0"/>
                <a:cs typeface="Tahoma" panose="020B0604030504040204" pitchFamily="34" charset="0"/>
              </a:rPr>
              <a:t>המאה ה-21</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ניכרה מגמת מעבר ערבים ישראלים לעיר, בדרך כלל מיפו;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מה שיצר הפגנות רבות ומלחמות בין התושבים בעיקר על נושא זוגיות מעורבת.</a:t>
            </a:r>
            <a:endParaRPr lang="he-IL" sz="2000" u="sng"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ותיקים: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על </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פי הערכת </a:t>
            </a:r>
            <a:r>
              <a:rPr lang="he-IL" sz="2000" dirty="0" err="1">
                <a:solidFill>
                  <a:schemeClr val="bg1"/>
                </a:solidFill>
                <a:latin typeface="Tahoma" panose="020B0604030504040204" pitchFamily="34" charset="0"/>
                <a:ea typeface="Tahoma" panose="020B0604030504040204" pitchFamily="34" charset="0"/>
                <a:cs typeface="Tahoma" panose="020B0604030504040204" pitchFamily="34" charset="0"/>
              </a:rPr>
              <a:t>הלמ"ס</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משנת 2017, מתגוררים בעיר 21.3% </a:t>
            </a:r>
            <a:r>
              <a:rPr lang="he-IL" sz="2000" u="sng" dirty="0">
                <a:solidFill>
                  <a:schemeClr val="bg1"/>
                </a:solidFill>
                <a:latin typeface="Tahoma" panose="020B0604030504040204" pitchFamily="34" charset="0"/>
                <a:ea typeface="Tahoma" panose="020B0604030504040204" pitchFamily="34" charset="0"/>
                <a:cs typeface="Tahoma" panose="020B0604030504040204" pitchFamily="34" charset="0"/>
              </a:rPr>
              <a:t>אזרחים ותיקים</a:t>
            </a:r>
            <a:r>
              <a:rPr lang="he-IL" sz="2000" dirty="0">
                <a:solidFill>
                  <a:schemeClr val="bg1"/>
                </a:solidFill>
                <a:latin typeface="Tahoma" panose="020B0604030504040204" pitchFamily="34" charset="0"/>
                <a:ea typeface="Tahoma" panose="020B0604030504040204" pitchFamily="34" charset="0"/>
                <a:cs typeface="Tahoma" panose="020B0604030504040204" pitchFamily="34" charset="0"/>
              </a:rPr>
              <a:t> (בני 65 ומעלה), נתון שהופך אותה לעיר בעלת האוכלוסייה המבוגרת ביותר בישראל, בפער של 10% מהממוצע הארצי - </a:t>
            </a:r>
            <a:r>
              <a:rPr lang="he-IL"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12.3%.</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dirty="0">
              <a:latin typeface="Asakim" panose="00000400000000000000" pitchFamily="2" charset="-79"/>
              <a:cs typeface="Asakim" panose="00000400000000000000" pitchFamily="2" charset="-79"/>
            </a:endParaRPr>
          </a:p>
          <a:p>
            <a:pPr marL="0" indent="0">
              <a:buNone/>
            </a:pPr>
            <a:endParaRPr lang="he-IL" dirty="0">
              <a:latin typeface="Asakim" panose="00000400000000000000" pitchFamily="2" charset="-79"/>
              <a:cs typeface="Asakim" panose="00000400000000000000" pitchFamily="2" charset="-79"/>
            </a:endParaRPr>
          </a:p>
          <a:p>
            <a:pPr marL="0" indent="0">
              <a:buNone/>
            </a:pPr>
            <a:endParaRPr lang="he-IL" dirty="0"/>
          </a:p>
        </p:txBody>
      </p:sp>
      <p:sp>
        <p:nvSpPr>
          <p:cNvPr id="4" name="AutoShape 2" descr="https://dyn.web.whatsapp.com/pp?e=https%3A%2F%2Fpps.whatsapp.net%2Fv%2Ft61.11540-24%2F25612295_373956683075678_8037652078916534272_n.jpg%3Foe%3D5A70A3B9%26oh%3D8dfea09f1d057bfee1f63b50e1be4529&amp;t=l&amp;u=972506515926-1494840370%40g.us&amp;i=151438613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9" name="תיבת טקסט 8">
            <a:extLst>
              <a:ext uri="{FF2B5EF4-FFF2-40B4-BE49-F238E27FC236}">
                <a16:creationId xmlns:a16="http://schemas.microsoft.com/office/drawing/2014/main" id="{8AEC1B54-5D20-4C93-B1DD-C7C8ECD8B776}"/>
              </a:ext>
            </a:extLst>
          </p:cNvPr>
          <p:cNvSpPr txBox="1"/>
          <p:nvPr/>
        </p:nvSpPr>
        <p:spPr>
          <a:xfrm>
            <a:off x="943308" y="3497036"/>
            <a:ext cx="10696073" cy="369332"/>
          </a:xfrm>
          <a:prstGeom prst="rect">
            <a:avLst/>
          </a:prstGeom>
          <a:noFill/>
        </p:spPr>
        <p:txBody>
          <a:bodyPr wrap="square" rtlCol="1">
            <a:spAutoFit/>
          </a:bodyPr>
          <a:lstStyle/>
          <a:p>
            <a:endParaRPr lang="he-IL" dirty="0"/>
          </a:p>
        </p:txBody>
      </p:sp>
    </p:spTree>
    <p:extLst>
      <p:ext uri="{BB962C8B-B14F-4D97-AF65-F5344CB8AC3E}">
        <p14:creationId xmlns:p14="http://schemas.microsoft.com/office/powerpoint/2010/main" val="141295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תיבת טקסט 9">
            <a:extLst>
              <a:ext uri="{FF2B5EF4-FFF2-40B4-BE49-F238E27FC236}">
                <a16:creationId xmlns:a16="http://schemas.microsoft.com/office/drawing/2014/main" id="{A85B7EE7-B870-4108-A333-AB49CEDC3C71}"/>
              </a:ext>
            </a:extLst>
          </p:cNvPr>
          <p:cNvSpPr txBox="1"/>
          <p:nvPr/>
        </p:nvSpPr>
        <p:spPr>
          <a:xfrm>
            <a:off x="9938084" y="134019"/>
            <a:ext cx="2055441" cy="861774"/>
          </a:xfrm>
          <a:prstGeom prst="rect">
            <a:avLst/>
          </a:prstGeom>
          <a:noFill/>
        </p:spPr>
        <p:txBody>
          <a:bodyPr wrap="square" rtlCol="1">
            <a:spAutoFit/>
          </a:bodyPr>
          <a:lstStyle/>
          <a:p>
            <a: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t>סדר יום: </a:t>
            </a:r>
            <a:b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br>
            <a:endParaRPr lang="he-IL" dirty="0"/>
          </a:p>
        </p:txBody>
      </p:sp>
      <p:graphicFrame>
        <p:nvGraphicFramePr>
          <p:cNvPr id="3" name="מציין מיקום תוכן 2"/>
          <p:cNvGraphicFramePr>
            <a:graphicFrameLocks noGrp="1"/>
          </p:cNvGraphicFramePr>
          <p:nvPr>
            <p:ph idx="1"/>
            <p:extLst>
              <p:ext uri="{D42A27DB-BD31-4B8C-83A1-F6EECF244321}">
                <p14:modId xmlns:p14="http://schemas.microsoft.com/office/powerpoint/2010/main" val="4000802566"/>
              </p:ext>
            </p:extLst>
          </p:nvPr>
        </p:nvGraphicFramePr>
        <p:xfrm>
          <a:off x="2303927" y="995791"/>
          <a:ext cx="9493626" cy="4902984"/>
        </p:xfrm>
        <a:graphic>
          <a:graphicData uri="http://schemas.openxmlformats.org/drawingml/2006/table">
            <a:tbl>
              <a:tblPr rtl="1" firstRow="1" bandRow="1">
                <a:tableStyleId>{5C22544A-7EE6-4342-B048-85BDC9FD1C3A}</a:tableStyleId>
              </a:tblPr>
              <a:tblGrid>
                <a:gridCol w="1582271">
                  <a:extLst>
                    <a:ext uri="{9D8B030D-6E8A-4147-A177-3AD203B41FA5}">
                      <a16:colId xmlns:a16="http://schemas.microsoft.com/office/drawing/2014/main" val="782272536"/>
                    </a:ext>
                  </a:extLst>
                </a:gridCol>
                <a:gridCol w="1582271">
                  <a:extLst>
                    <a:ext uri="{9D8B030D-6E8A-4147-A177-3AD203B41FA5}">
                      <a16:colId xmlns:a16="http://schemas.microsoft.com/office/drawing/2014/main" val="3773516973"/>
                    </a:ext>
                  </a:extLst>
                </a:gridCol>
                <a:gridCol w="1582271">
                  <a:extLst>
                    <a:ext uri="{9D8B030D-6E8A-4147-A177-3AD203B41FA5}">
                      <a16:colId xmlns:a16="http://schemas.microsoft.com/office/drawing/2014/main" val="434776232"/>
                    </a:ext>
                  </a:extLst>
                </a:gridCol>
                <a:gridCol w="1582271">
                  <a:extLst>
                    <a:ext uri="{9D8B030D-6E8A-4147-A177-3AD203B41FA5}">
                      <a16:colId xmlns:a16="http://schemas.microsoft.com/office/drawing/2014/main" val="633295341"/>
                    </a:ext>
                  </a:extLst>
                </a:gridCol>
                <a:gridCol w="1582271">
                  <a:extLst>
                    <a:ext uri="{9D8B030D-6E8A-4147-A177-3AD203B41FA5}">
                      <a16:colId xmlns:a16="http://schemas.microsoft.com/office/drawing/2014/main" val="3271351663"/>
                    </a:ext>
                  </a:extLst>
                </a:gridCol>
                <a:gridCol w="1582271">
                  <a:extLst>
                    <a:ext uri="{9D8B030D-6E8A-4147-A177-3AD203B41FA5}">
                      <a16:colId xmlns:a16="http://schemas.microsoft.com/office/drawing/2014/main" val="3776166966"/>
                    </a:ext>
                  </a:extLst>
                </a:gridCol>
              </a:tblGrid>
              <a:tr h="664764">
                <a:tc>
                  <a:txBody>
                    <a:bodyPr/>
                    <a:lstStyle/>
                    <a:p>
                      <a:pPr rtl="1"/>
                      <a:r>
                        <a:rPr lang="he-IL" dirty="0" smtClean="0"/>
                        <a:t>שעות</a:t>
                      </a:r>
                      <a:endParaRPr lang="he-IL" dirty="0"/>
                    </a:p>
                  </a:txBody>
                  <a:tcPr/>
                </a:tc>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extLst>
                  <a:ext uri="{0D108BD9-81ED-4DB2-BD59-A6C34878D82A}">
                    <a16:rowId xmlns:a16="http://schemas.microsoft.com/office/drawing/2014/main" val="127879903"/>
                  </a:ext>
                </a:extLst>
              </a:tr>
              <a:tr h="664764">
                <a:tc>
                  <a:txBody>
                    <a:bodyPr/>
                    <a:lstStyle/>
                    <a:p>
                      <a:pPr rtl="1"/>
                      <a:r>
                        <a:rPr lang="he-IL" dirty="0" smtClean="0"/>
                        <a:t>14:00</a:t>
                      </a:r>
                      <a:endParaRPr lang="he-IL" dirty="0"/>
                    </a:p>
                  </a:txBody>
                  <a:tcPr/>
                </a:tc>
                <a:tc>
                  <a:txBody>
                    <a:bodyPr/>
                    <a:lstStyle/>
                    <a:p>
                      <a:pPr rtl="1"/>
                      <a:r>
                        <a:rPr lang="he-IL" dirty="0" smtClean="0"/>
                        <a:t>א.</a:t>
                      </a:r>
                      <a:r>
                        <a:rPr lang="he-IL" baseline="0" dirty="0" smtClean="0"/>
                        <a:t> צהריים</a:t>
                      </a:r>
                      <a:endParaRPr lang="he-IL" dirty="0"/>
                    </a:p>
                  </a:txBody>
                  <a:tcPr/>
                </a:tc>
                <a:tc>
                  <a:txBody>
                    <a:bodyPr/>
                    <a:lstStyle/>
                    <a:p>
                      <a:pPr rtl="1"/>
                      <a:r>
                        <a:rPr lang="he-IL" dirty="0" smtClean="0"/>
                        <a:t>א.</a:t>
                      </a:r>
                      <a:r>
                        <a:rPr lang="he-IL" baseline="0" dirty="0" smtClean="0"/>
                        <a:t> צהריים</a:t>
                      </a:r>
                      <a:endParaRPr lang="he-IL" dirty="0"/>
                    </a:p>
                  </a:txBody>
                  <a:tcPr/>
                </a:tc>
                <a:tc>
                  <a:txBody>
                    <a:bodyPr/>
                    <a:lstStyle/>
                    <a:p>
                      <a:pPr rtl="1"/>
                      <a:r>
                        <a:rPr lang="he-IL" dirty="0" smtClean="0"/>
                        <a:t>א.</a:t>
                      </a:r>
                      <a:r>
                        <a:rPr lang="he-IL" baseline="0" dirty="0" smtClean="0"/>
                        <a:t> צהריים</a:t>
                      </a:r>
                      <a:endParaRPr lang="he-IL" dirty="0"/>
                    </a:p>
                  </a:txBody>
                  <a:tcPr/>
                </a:tc>
                <a:tc>
                  <a:txBody>
                    <a:bodyPr/>
                    <a:lstStyle/>
                    <a:p>
                      <a:pPr rtl="1"/>
                      <a:r>
                        <a:rPr lang="he-IL" dirty="0" smtClean="0"/>
                        <a:t>א.</a:t>
                      </a:r>
                      <a:r>
                        <a:rPr lang="he-IL" baseline="0" dirty="0" smtClean="0"/>
                        <a:t> צהריים</a:t>
                      </a:r>
                      <a:endParaRPr lang="he-IL" dirty="0"/>
                    </a:p>
                  </a:txBody>
                  <a:tcPr/>
                </a:tc>
                <a:tc>
                  <a:txBody>
                    <a:bodyPr/>
                    <a:lstStyle/>
                    <a:p>
                      <a:pPr rtl="1"/>
                      <a:r>
                        <a:rPr lang="he-IL" dirty="0" smtClean="0"/>
                        <a:t>א. צהריים</a:t>
                      </a:r>
                      <a:endParaRPr lang="he-IL" dirty="0"/>
                    </a:p>
                  </a:txBody>
                  <a:tcPr/>
                </a:tc>
                <a:extLst>
                  <a:ext uri="{0D108BD9-81ED-4DB2-BD59-A6C34878D82A}">
                    <a16:rowId xmlns:a16="http://schemas.microsoft.com/office/drawing/2014/main" val="2135415699"/>
                  </a:ext>
                </a:extLst>
              </a:tr>
              <a:tr h="664764">
                <a:tc>
                  <a:txBody>
                    <a:bodyPr/>
                    <a:lstStyle/>
                    <a:p>
                      <a:pPr rtl="1"/>
                      <a:r>
                        <a:rPr lang="he-IL" dirty="0" smtClean="0"/>
                        <a:t>14:00</a:t>
                      </a:r>
                      <a:endParaRPr lang="he-IL" dirty="0"/>
                    </a:p>
                  </a:txBody>
                  <a:tcPr/>
                </a:tc>
                <a:tc>
                  <a:txBody>
                    <a:bodyPr/>
                    <a:lstStyle/>
                    <a:p>
                      <a:pPr rtl="1"/>
                      <a:r>
                        <a:rPr lang="he-IL" dirty="0" smtClean="0"/>
                        <a:t>פתיחת</a:t>
                      </a:r>
                      <a:r>
                        <a:rPr lang="he-IL" baseline="0" dirty="0" smtClean="0"/>
                        <a:t> יום</a:t>
                      </a:r>
                      <a:endParaRPr lang="he-IL" dirty="0"/>
                    </a:p>
                  </a:txBody>
                  <a:tcPr/>
                </a:tc>
                <a:tc>
                  <a:txBody>
                    <a:bodyPr/>
                    <a:lstStyle/>
                    <a:p>
                      <a:pPr rtl="1"/>
                      <a:r>
                        <a:rPr lang="he-IL" dirty="0" smtClean="0"/>
                        <a:t>פתיחת</a:t>
                      </a:r>
                      <a:r>
                        <a:rPr lang="he-IL" baseline="0" dirty="0" smtClean="0"/>
                        <a:t> יום</a:t>
                      </a:r>
                      <a:endParaRPr lang="he-IL" dirty="0"/>
                    </a:p>
                  </a:txBody>
                  <a:tcPr/>
                </a:tc>
                <a:tc>
                  <a:txBody>
                    <a:bodyPr/>
                    <a:lstStyle/>
                    <a:p>
                      <a:pPr rtl="1"/>
                      <a:r>
                        <a:rPr lang="he-IL" dirty="0" smtClean="0"/>
                        <a:t>פתיחת</a:t>
                      </a:r>
                      <a:r>
                        <a:rPr lang="he-IL" baseline="0" dirty="0" smtClean="0"/>
                        <a:t> יום</a:t>
                      </a:r>
                      <a:endParaRPr lang="he-IL" dirty="0"/>
                    </a:p>
                  </a:txBody>
                  <a:tcPr/>
                </a:tc>
                <a:tc>
                  <a:txBody>
                    <a:bodyPr/>
                    <a:lstStyle/>
                    <a:p>
                      <a:pPr rtl="1"/>
                      <a:r>
                        <a:rPr lang="he-IL" dirty="0" smtClean="0"/>
                        <a:t>פתיחת</a:t>
                      </a:r>
                      <a:r>
                        <a:rPr lang="he-IL" baseline="0" dirty="0" smtClean="0"/>
                        <a:t> יום</a:t>
                      </a:r>
                      <a:endParaRPr lang="he-IL" dirty="0"/>
                    </a:p>
                  </a:txBody>
                  <a:tcPr/>
                </a:tc>
                <a:tc>
                  <a:txBody>
                    <a:bodyPr/>
                    <a:lstStyle/>
                    <a:p>
                      <a:pPr rtl="1"/>
                      <a:r>
                        <a:rPr lang="he-IL" dirty="0" smtClean="0"/>
                        <a:t>פתיחת יום</a:t>
                      </a:r>
                      <a:endParaRPr lang="he-IL" dirty="0"/>
                    </a:p>
                  </a:txBody>
                  <a:tcPr/>
                </a:tc>
                <a:extLst>
                  <a:ext uri="{0D108BD9-81ED-4DB2-BD59-A6C34878D82A}">
                    <a16:rowId xmlns:a16="http://schemas.microsoft.com/office/drawing/2014/main" val="4129301007"/>
                  </a:ext>
                </a:extLst>
              </a:tr>
              <a:tr h="664764">
                <a:tc>
                  <a:txBody>
                    <a:bodyPr/>
                    <a:lstStyle/>
                    <a:p>
                      <a:pPr rtl="1"/>
                      <a:r>
                        <a:rPr lang="he-IL" dirty="0" smtClean="0"/>
                        <a:t>15:00</a:t>
                      </a:r>
                      <a:endParaRPr lang="he-IL" dirty="0"/>
                    </a:p>
                  </a:txBody>
                  <a:tcPr/>
                </a:tc>
                <a:tc>
                  <a:txBody>
                    <a:bodyPr/>
                    <a:lstStyle/>
                    <a:p>
                      <a:pPr rtl="1"/>
                      <a:r>
                        <a:rPr lang="he-IL" dirty="0" smtClean="0"/>
                        <a:t>למידה</a:t>
                      </a:r>
                      <a:endParaRPr lang="he-IL" dirty="0"/>
                    </a:p>
                  </a:txBody>
                  <a:tcPr/>
                </a:tc>
                <a:tc>
                  <a:txBody>
                    <a:bodyPr/>
                    <a:lstStyle/>
                    <a:p>
                      <a:pPr rtl="1"/>
                      <a:r>
                        <a:rPr lang="he-IL" dirty="0" smtClean="0"/>
                        <a:t>למידה</a:t>
                      </a:r>
                      <a:endParaRPr lang="he-IL" dirty="0"/>
                    </a:p>
                  </a:txBody>
                  <a:tcPr/>
                </a:tc>
                <a:tc>
                  <a:txBody>
                    <a:bodyPr/>
                    <a:lstStyle/>
                    <a:p>
                      <a:pPr rtl="1"/>
                      <a:r>
                        <a:rPr lang="he-IL" dirty="0" smtClean="0"/>
                        <a:t>למידה</a:t>
                      </a:r>
                      <a:endParaRPr lang="he-IL" dirty="0"/>
                    </a:p>
                  </a:txBody>
                  <a:tcPr/>
                </a:tc>
                <a:tc>
                  <a:txBody>
                    <a:bodyPr/>
                    <a:lstStyle/>
                    <a:p>
                      <a:pPr rtl="1"/>
                      <a:r>
                        <a:rPr lang="he-IL" dirty="0" smtClean="0"/>
                        <a:t>למידה</a:t>
                      </a:r>
                      <a:endParaRPr lang="he-IL" dirty="0"/>
                    </a:p>
                  </a:txBody>
                  <a:tcPr/>
                </a:tc>
                <a:tc>
                  <a:txBody>
                    <a:bodyPr/>
                    <a:lstStyle/>
                    <a:p>
                      <a:pPr rtl="1"/>
                      <a:r>
                        <a:rPr lang="he-IL" dirty="0" smtClean="0"/>
                        <a:t>למידה</a:t>
                      </a:r>
                      <a:endParaRPr lang="he-IL" dirty="0"/>
                    </a:p>
                  </a:txBody>
                  <a:tcPr/>
                </a:tc>
                <a:extLst>
                  <a:ext uri="{0D108BD9-81ED-4DB2-BD59-A6C34878D82A}">
                    <a16:rowId xmlns:a16="http://schemas.microsoft.com/office/drawing/2014/main" val="2667236136"/>
                  </a:ext>
                </a:extLst>
              </a:tr>
              <a:tr h="664764">
                <a:tc>
                  <a:txBody>
                    <a:bodyPr/>
                    <a:lstStyle/>
                    <a:p>
                      <a:pPr rtl="1"/>
                      <a:r>
                        <a:rPr lang="he-IL" dirty="0" smtClean="0"/>
                        <a:t>16:00</a:t>
                      </a:r>
                      <a:endParaRPr lang="he-IL" dirty="0"/>
                    </a:p>
                  </a:txBody>
                  <a:tcPr/>
                </a:tc>
                <a:tc>
                  <a:txBody>
                    <a:bodyPr/>
                    <a:lstStyle/>
                    <a:p>
                      <a:pPr rtl="1"/>
                      <a:r>
                        <a:rPr lang="he-IL" dirty="0" smtClean="0"/>
                        <a:t>פעילות</a:t>
                      </a:r>
                      <a:endParaRPr lang="he-IL" dirty="0"/>
                    </a:p>
                  </a:txBody>
                  <a:tcPr/>
                </a:tc>
                <a:tc>
                  <a:txBody>
                    <a:bodyPr/>
                    <a:lstStyle/>
                    <a:p>
                      <a:pPr rtl="1"/>
                      <a:r>
                        <a:rPr lang="he-IL" dirty="0" smtClean="0"/>
                        <a:t>פעילות</a:t>
                      </a:r>
                      <a:endParaRPr lang="he-IL" dirty="0"/>
                    </a:p>
                  </a:txBody>
                  <a:tcPr/>
                </a:tc>
                <a:tc>
                  <a:txBody>
                    <a:bodyPr/>
                    <a:lstStyle/>
                    <a:p>
                      <a:pPr rtl="1"/>
                      <a:r>
                        <a:rPr lang="he-IL" dirty="0" smtClean="0"/>
                        <a:t>פעילות</a:t>
                      </a:r>
                      <a:endParaRPr lang="he-IL" dirty="0"/>
                    </a:p>
                  </a:txBody>
                  <a:tcPr/>
                </a:tc>
                <a:tc>
                  <a:txBody>
                    <a:bodyPr/>
                    <a:lstStyle/>
                    <a:p>
                      <a:pPr rtl="1"/>
                      <a:r>
                        <a:rPr lang="he-IL" dirty="0" smtClean="0"/>
                        <a:t>פעילות</a:t>
                      </a:r>
                      <a:endParaRPr lang="he-IL" dirty="0"/>
                    </a:p>
                  </a:txBody>
                  <a:tcPr/>
                </a:tc>
                <a:tc>
                  <a:txBody>
                    <a:bodyPr/>
                    <a:lstStyle/>
                    <a:p>
                      <a:pPr rtl="1"/>
                      <a:r>
                        <a:rPr lang="he-IL" dirty="0" smtClean="0"/>
                        <a:t>סיכום שבוע + טקס מצטיינים</a:t>
                      </a:r>
                      <a:endParaRPr lang="he-IL" dirty="0"/>
                    </a:p>
                  </a:txBody>
                  <a:tcPr/>
                </a:tc>
                <a:extLst>
                  <a:ext uri="{0D108BD9-81ED-4DB2-BD59-A6C34878D82A}">
                    <a16:rowId xmlns:a16="http://schemas.microsoft.com/office/drawing/2014/main" val="664413062"/>
                  </a:ext>
                </a:extLst>
              </a:tr>
              <a:tr h="664764">
                <a:tc>
                  <a:txBody>
                    <a:bodyPr/>
                    <a:lstStyle/>
                    <a:p>
                      <a:pPr rtl="1"/>
                      <a:r>
                        <a:rPr lang="he-IL" dirty="0" smtClean="0"/>
                        <a:t>18:30-19:30</a:t>
                      </a:r>
                      <a:endParaRPr lang="he-IL" dirty="0"/>
                    </a:p>
                  </a:txBody>
                  <a:tcPr/>
                </a:tc>
                <a:tc>
                  <a:txBody>
                    <a:bodyPr/>
                    <a:lstStyle/>
                    <a:p>
                      <a:pPr rtl="1"/>
                      <a:r>
                        <a:rPr lang="he-IL" dirty="0" smtClean="0"/>
                        <a:t>ארוחת ערב וסגירת</a:t>
                      </a:r>
                      <a:r>
                        <a:rPr lang="he-IL" baseline="0" dirty="0" smtClean="0"/>
                        <a:t> יום</a:t>
                      </a:r>
                      <a:endParaRPr lang="he-IL" dirty="0"/>
                    </a:p>
                  </a:txBody>
                  <a:tcPr/>
                </a:tc>
                <a:tc>
                  <a:txBody>
                    <a:bodyPr/>
                    <a:lstStyle/>
                    <a:p>
                      <a:pPr rtl="1"/>
                      <a:r>
                        <a:rPr lang="he-IL" dirty="0" smtClean="0"/>
                        <a:t>ארוחת ערב וסגירת יום</a:t>
                      </a:r>
                      <a:endParaRPr lang="he-IL" dirty="0"/>
                    </a:p>
                  </a:txBody>
                  <a:tcPr/>
                </a:tc>
                <a:tc>
                  <a:txBody>
                    <a:bodyPr/>
                    <a:lstStyle/>
                    <a:p>
                      <a:pPr rtl="1"/>
                      <a:r>
                        <a:rPr lang="he-IL" dirty="0" smtClean="0"/>
                        <a:t>ארוחת ערב וסגירת יום</a:t>
                      </a:r>
                      <a:endParaRPr lang="he-IL" dirty="0"/>
                    </a:p>
                  </a:txBody>
                  <a:tcPr/>
                </a:tc>
                <a:tc>
                  <a:txBody>
                    <a:bodyPr/>
                    <a:lstStyle/>
                    <a:p>
                      <a:pPr rtl="1"/>
                      <a:r>
                        <a:rPr lang="he-IL" dirty="0" smtClean="0"/>
                        <a:t>ארוחת ערב וסגירת יום</a:t>
                      </a:r>
                      <a:endParaRPr lang="he-IL" dirty="0"/>
                    </a:p>
                  </a:txBody>
                  <a:tcPr/>
                </a:tc>
                <a:tc>
                  <a:txBody>
                    <a:bodyPr/>
                    <a:lstStyle/>
                    <a:p>
                      <a:pPr rtl="1"/>
                      <a:endParaRPr lang="he-IL" dirty="0"/>
                    </a:p>
                  </a:txBody>
                  <a:tcPr/>
                </a:tc>
                <a:extLst>
                  <a:ext uri="{0D108BD9-81ED-4DB2-BD59-A6C34878D82A}">
                    <a16:rowId xmlns:a16="http://schemas.microsoft.com/office/drawing/2014/main" val="320110671"/>
                  </a:ext>
                </a:extLst>
              </a:tr>
              <a:tr h="664764">
                <a:tc>
                  <a:txBody>
                    <a:bodyPr/>
                    <a:lstStyle/>
                    <a:p>
                      <a:pPr rtl="1"/>
                      <a:r>
                        <a:rPr lang="he-IL" dirty="0" smtClean="0"/>
                        <a:t>הערות/חריגות</a:t>
                      </a:r>
                    </a:p>
                    <a:p>
                      <a:pPr rtl="1"/>
                      <a:r>
                        <a:rPr lang="he-IL" dirty="0" smtClean="0"/>
                        <a:t>לו"ז</a:t>
                      </a:r>
                      <a:endParaRPr lang="he-IL" dirty="0"/>
                    </a:p>
                  </a:txBody>
                  <a:tcPr/>
                </a:tc>
                <a:tc>
                  <a:txBody>
                    <a:bodyPr/>
                    <a:lstStyle/>
                    <a:p>
                      <a:pPr rtl="1"/>
                      <a:r>
                        <a:rPr lang="he-IL" dirty="0" smtClean="0"/>
                        <a:t>יום רשות</a:t>
                      </a:r>
                      <a:endParaRPr lang="he-IL" dirty="0"/>
                    </a:p>
                  </a:txBody>
                  <a:tcPr/>
                </a:tc>
                <a:tc>
                  <a:txBody>
                    <a:bodyPr/>
                    <a:lstStyle/>
                    <a:p>
                      <a:pPr rtl="1"/>
                      <a:r>
                        <a:rPr lang="he-IL" dirty="0" smtClean="0"/>
                        <a:t>מועדון בוגרות</a:t>
                      </a:r>
                      <a:endParaRPr lang="he-IL" dirty="0"/>
                    </a:p>
                  </a:txBody>
                  <a:tcPr/>
                </a:tc>
                <a:tc>
                  <a:txBody>
                    <a:bodyPr/>
                    <a:lstStyle/>
                    <a:p>
                      <a:pPr rtl="1"/>
                      <a:r>
                        <a:rPr lang="he-IL" dirty="0" smtClean="0"/>
                        <a:t>פעילות אתגרים/צופי ים</a:t>
                      </a:r>
                      <a:endParaRPr lang="he-IL" dirty="0"/>
                    </a:p>
                  </a:txBody>
                  <a:tcPr/>
                </a:tc>
                <a:tc>
                  <a:txBody>
                    <a:bodyPr/>
                    <a:lstStyle/>
                    <a:p>
                      <a:pPr rtl="1"/>
                      <a:r>
                        <a:rPr lang="he-IL" dirty="0" smtClean="0"/>
                        <a:t>חוג אופניים/מועדון בוגרות</a:t>
                      </a:r>
                      <a:endParaRPr lang="he-IL" dirty="0"/>
                    </a:p>
                  </a:txBody>
                  <a:tcPr/>
                </a:tc>
                <a:tc>
                  <a:txBody>
                    <a:bodyPr/>
                    <a:lstStyle/>
                    <a:p>
                      <a:pPr rtl="1"/>
                      <a:endParaRPr lang="he-IL" dirty="0"/>
                    </a:p>
                  </a:txBody>
                  <a:tcPr/>
                </a:tc>
                <a:extLst>
                  <a:ext uri="{0D108BD9-81ED-4DB2-BD59-A6C34878D82A}">
                    <a16:rowId xmlns:a16="http://schemas.microsoft.com/office/drawing/2014/main" val="223080351"/>
                  </a:ext>
                </a:extLst>
              </a:tr>
            </a:tbl>
          </a:graphicData>
        </a:graphic>
      </p:graphicFrame>
    </p:spTree>
    <p:extLst>
      <p:ext uri="{BB962C8B-B14F-4D97-AF65-F5344CB8AC3E}">
        <p14:creationId xmlns:p14="http://schemas.microsoft.com/office/powerpoint/2010/main" val="57185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דיאגרמה 17"/>
          <p:cNvGraphicFramePr/>
          <p:nvPr>
            <p:extLst>
              <p:ext uri="{D42A27DB-BD31-4B8C-83A1-F6EECF244321}">
                <p14:modId xmlns:p14="http://schemas.microsoft.com/office/powerpoint/2010/main" val="3484218706"/>
              </p:ext>
            </p:extLst>
          </p:nvPr>
        </p:nvGraphicFramePr>
        <p:xfrm>
          <a:off x="0" y="0"/>
          <a:ext cx="13126453" cy="7206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964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395663" y="1157398"/>
            <a:ext cx="10269051" cy="5816977"/>
          </a:xfrm>
          <a:prstGeom prst="rect">
            <a:avLst/>
          </a:prstGeom>
        </p:spPr>
        <p:txBody>
          <a:bodyPr wrap="square">
            <a:spAutoFit/>
          </a:bodyPr>
          <a:lstStyle/>
          <a:p>
            <a:pPr marL="457200" indent="-457200">
              <a:buFont typeface="Wingdings" panose="05000000000000000000" pitchFamily="2" charset="2"/>
              <a:buChar char="v"/>
            </a:pP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עיצוב התנהגות על ידי חיזוקים </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חיובים - טקס </a:t>
            </a: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מצטיינים/</a:t>
            </a:r>
            <a:r>
              <a:rPr lang="he-IL" sz="2800" dirty="0" err="1">
                <a:solidFill>
                  <a:schemeClr val="bg1"/>
                </a:solidFill>
                <a:latin typeface="Tahoma" panose="020B0604030504040204" pitchFamily="34" charset="0"/>
                <a:ea typeface="Tahoma" panose="020B0604030504040204" pitchFamily="34" charset="0"/>
                <a:cs typeface="Tahoma" panose="020B0604030504040204" pitchFamily="34" charset="0"/>
              </a:rPr>
              <a:t>ות</a:t>
            </a: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 שבועי </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בנוכחות חניכים/</a:t>
            </a:r>
            <a:r>
              <a:rPr lang="he-IL" sz="28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ות</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 וצוות </a:t>
            </a: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ושוק </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צ'ופרים  דו שנתי.</a:t>
            </a:r>
          </a:p>
          <a:p>
            <a:pPr marL="457200" indent="-457200">
              <a:buFont typeface="Wingdings" panose="05000000000000000000" pitchFamily="2" charset="2"/>
              <a:buChar char="v"/>
            </a:pP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פעילויות ערכיות בקבוצות.</a:t>
            </a:r>
          </a:p>
          <a:p>
            <a:pPr marL="457200" indent="-457200">
              <a:buFont typeface="Wingdings" panose="05000000000000000000" pitchFamily="2" charset="2"/>
              <a:buChar char="v"/>
            </a:pP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מעורבות חברתית - </a:t>
            </a: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התנדבות למען </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הקהילה – חברים לחיים, עזר מציון, פרויקט ט'.</a:t>
            </a:r>
            <a:endParaRPr lang="he-I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חונכות בוגרים </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צעירים – מחויבות אישית של השכבה הבוגרת בתוך בית הנוער.</a:t>
            </a:r>
            <a:endParaRPr lang="he-I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שיחות והעשרה חיצונית.</a:t>
            </a:r>
            <a:endParaRPr lang="he-I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פרויקטים שנתיים לקבוצות השונות.</a:t>
            </a:r>
            <a:endParaRPr lang="he-I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he-IL" sz="2800" dirty="0">
                <a:solidFill>
                  <a:schemeClr val="bg1"/>
                </a:solidFill>
                <a:latin typeface="Tahoma" panose="020B0604030504040204" pitchFamily="34" charset="0"/>
                <a:ea typeface="Tahoma" panose="020B0604030504040204" pitchFamily="34" charset="0"/>
                <a:cs typeface="Tahoma" panose="020B0604030504040204" pitchFamily="34" charset="0"/>
              </a:rPr>
              <a:t>הכנה </a:t>
            </a: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לצה"ל/שנת שירות/מכינה בשיתוף "החממה" והאגף לתרבות.</a:t>
            </a:r>
            <a:endParaRPr lang="he-I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he-IL"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המשך פעילות ושגרה במהלך חופשים/ימים ללא בית ספר.</a:t>
            </a:r>
            <a:endParaRPr lang="he-I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he-IL" sz="3600" dirty="0">
                <a:solidFill>
                  <a:schemeClr val="bg1"/>
                </a:solidFill>
                <a:latin typeface="Asakim" panose="00000400000000000000" pitchFamily="2" charset="-79"/>
                <a:cs typeface="Asakim" panose="00000400000000000000" pitchFamily="2" charset="-79"/>
              </a:rPr>
              <a:t> </a:t>
            </a:r>
          </a:p>
        </p:txBody>
      </p:sp>
      <p:sp>
        <p:nvSpPr>
          <p:cNvPr id="9" name="תיבת טקסט 8">
            <a:extLst>
              <a:ext uri="{FF2B5EF4-FFF2-40B4-BE49-F238E27FC236}">
                <a16:creationId xmlns:a16="http://schemas.microsoft.com/office/drawing/2014/main" id="{5FE011D8-A00A-4C7A-AD7F-5E491DEC7306}"/>
              </a:ext>
            </a:extLst>
          </p:cNvPr>
          <p:cNvSpPr txBox="1"/>
          <p:nvPr/>
        </p:nvSpPr>
        <p:spPr>
          <a:xfrm>
            <a:off x="7491715" y="194178"/>
            <a:ext cx="4172999" cy="861774"/>
          </a:xfrm>
          <a:prstGeom prst="rect">
            <a:avLst/>
          </a:prstGeom>
          <a:noFill/>
        </p:spPr>
        <p:txBody>
          <a:bodyPr wrap="square" rtlCol="1">
            <a:spAutoFit/>
          </a:bodyPr>
          <a:lstStyle/>
          <a:p>
            <a:r>
              <a:rPr lang="he-IL" sz="3200" b="1" u="sng" dirty="0" err="1">
                <a:solidFill>
                  <a:prstClr val="white"/>
                </a:solidFill>
                <a:latin typeface="Tahoma" panose="020B0604030504040204" pitchFamily="34" charset="0"/>
                <a:ea typeface="Tahoma" panose="020B0604030504040204" pitchFamily="34" charset="0"/>
                <a:cs typeface="Tahoma" panose="020B0604030504040204" pitchFamily="34" charset="0"/>
              </a:rPr>
              <a:t>תכניות</a:t>
            </a:r>
            <a: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t> חינוכיות: </a:t>
            </a:r>
            <a:br>
              <a:rPr lang="he-IL" sz="3200" b="1" u="sng" dirty="0">
                <a:solidFill>
                  <a:prstClr val="white"/>
                </a:solidFill>
                <a:latin typeface="Tahoma" panose="020B0604030504040204" pitchFamily="34" charset="0"/>
                <a:ea typeface="Tahoma" panose="020B0604030504040204" pitchFamily="34" charset="0"/>
                <a:cs typeface="Tahoma" panose="020B0604030504040204" pitchFamily="34" charset="0"/>
              </a:rPr>
            </a:br>
            <a:endParaRPr lang="he-IL" dirty="0"/>
          </a:p>
        </p:txBody>
      </p:sp>
    </p:spTree>
    <p:extLst>
      <p:ext uri="{BB962C8B-B14F-4D97-AF65-F5344CB8AC3E}">
        <p14:creationId xmlns:p14="http://schemas.microsoft.com/office/powerpoint/2010/main" val="241510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13631</TotalTime>
  <Words>898</Words>
  <Application>Microsoft Office PowerPoint</Application>
  <PresentationFormat>מסך רחב</PresentationFormat>
  <Paragraphs>126</Paragraphs>
  <Slides>12</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12</vt:i4>
      </vt:variant>
    </vt:vector>
  </HeadingPairs>
  <TitlesOfParts>
    <vt:vector size="21" baseType="lpstr">
      <vt:lpstr>Abraham</vt:lpstr>
      <vt:lpstr>Arial</vt:lpstr>
      <vt:lpstr>Asakim</vt:lpstr>
      <vt:lpstr>Calibri</vt:lpstr>
      <vt:lpstr>Calibri Light</vt:lpstr>
      <vt:lpstr>Tahoma</vt:lpstr>
      <vt:lpstr>Times New Roman</vt:lpstr>
      <vt:lpstr>Wingdings</vt:lpstr>
      <vt:lpstr>Office Theme</vt:lpstr>
      <vt:lpstr>מצגת של PowerPoint‏</vt:lpstr>
      <vt:lpstr>מצגת של PowerPoint‏</vt:lpstr>
      <vt:lpstr> מאפייני בית הנוער</vt:lpstr>
      <vt:lpstr>מצגת של PowerPoint‏</vt:lpstr>
      <vt:lpstr>מטרות הנער/ה בבית הנוער</vt:lpstr>
      <vt:lpstr>העיר בת ים</vt:lpstr>
      <vt:lpstr>מצגת של PowerPoint‏</vt:lpstr>
      <vt:lpstr>מצגת של PowerPoint‏</vt:lpstr>
      <vt:lpstr>מצגת של PowerPoint‏</vt:lpstr>
      <vt:lpstr>ברי סחרוף - כמה "יוסי"</vt:lpstr>
      <vt:lpstr>חווה אלברשטיין – בת ים</vt:lpstr>
      <vt:lpstr>אלון אולארצ'יק – בת ים</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User</cp:lastModifiedBy>
  <cp:revision>195</cp:revision>
  <cp:lastPrinted>2020-06-29T15:10:34Z</cp:lastPrinted>
  <dcterms:created xsi:type="dcterms:W3CDTF">2018-01-21T14:45:03Z</dcterms:created>
  <dcterms:modified xsi:type="dcterms:W3CDTF">2021-10-19T11:25:16Z</dcterms:modified>
</cp:coreProperties>
</file>